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3"/>
  </p:notesMasterIdLst>
  <p:sldIdLst>
    <p:sldId id="256" r:id="rId3"/>
    <p:sldId id="261" r:id="rId4"/>
    <p:sldId id="299" r:id="rId5"/>
    <p:sldId id="278" r:id="rId6"/>
    <p:sldId id="298" r:id="rId7"/>
    <p:sldId id="274" r:id="rId8"/>
    <p:sldId id="280" r:id="rId9"/>
    <p:sldId id="293" r:id="rId10"/>
    <p:sldId id="309" r:id="rId11"/>
    <p:sldId id="287" r:id="rId12"/>
    <p:sldId id="301" r:id="rId13"/>
    <p:sldId id="302" r:id="rId14"/>
    <p:sldId id="303" r:id="rId15"/>
    <p:sldId id="307" r:id="rId16"/>
    <p:sldId id="308" r:id="rId17"/>
    <p:sldId id="306" r:id="rId18"/>
    <p:sldId id="312" r:id="rId19"/>
    <p:sldId id="310" r:id="rId20"/>
    <p:sldId id="311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669"/>
    <a:srgbClr val="8FAADC"/>
    <a:srgbClr val="667EAA"/>
    <a:srgbClr val="FFFFFF"/>
    <a:srgbClr val="580000"/>
    <a:srgbClr val="900000"/>
    <a:srgbClr val="214ABD"/>
    <a:srgbClr val="DBDBDB"/>
    <a:srgbClr val="F1F1F1"/>
    <a:srgbClr val="2A5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25" autoAdjust="0"/>
  </p:normalViewPr>
  <p:slideViewPr>
    <p:cSldViewPr snapToGrid="0">
      <p:cViewPr>
        <p:scale>
          <a:sx n="80" d="100"/>
          <a:sy n="80" d="100"/>
        </p:scale>
        <p:origin x="-174" y="-13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4B302-F82E-42A3-A0FE-C57C5F855DDD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933E9-423D-445D-AF93-5DACEB1357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BDE5C-5595-477C-B30B-6D43A85C9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2ED5B4-A019-4F61-A451-CC3C1A53A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3A7D5E-FD16-4424-9FA8-5387C6F7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5B83A-4A34-4165-A8B5-2606A532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62DB5-EDB7-4AB5-8AD5-3BFD5506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40B66D-4AC8-4E63-B174-74DB37A3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F0E6BD-9786-40F9-BEE5-134C36E63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FFC51F-E722-4A77-9DE9-20984885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6D393-41C8-4162-A93B-86621F55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EED54F-75D3-4FA2-987E-7195DC95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2C75D3-2902-408F-9EEC-A63CC3933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790605-9D90-4532-B901-01407622D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5510C-97FC-498C-A4CA-95716BCE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85D94E-9242-4AE5-9B73-2D7A39DC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0E9A4-A4B3-4A73-99D7-0AE97B9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730040A4-23F5-44F7-AED1-ABC4A7CC6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326" y="233614"/>
            <a:ext cx="9446206" cy="699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 b="1" i="1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0"/>
                <a:ea typeface="Roboto Light" panose="02000000000000000000" pitchFamily="2" charset="0"/>
                <a:cs typeface="Calibri" charset="0"/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FE966109-8A60-4E51-A4F1-B685B2CD5ADF}"/>
              </a:ext>
            </a:extLst>
          </p:cNvPr>
          <p:cNvSpPr/>
          <p:nvPr userDrawn="1"/>
        </p:nvSpPr>
        <p:spPr>
          <a:xfrm>
            <a:off x="197135" y="-3"/>
            <a:ext cx="891436" cy="699720"/>
          </a:xfrm>
          <a:prstGeom prst="parallelogram">
            <a:avLst>
              <a:gd name="adj" fmla="val 90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F82078B-1668-48E8-B44D-1F233D2315C3}"/>
              </a:ext>
            </a:extLst>
          </p:cNvPr>
          <p:cNvSpPr/>
          <p:nvPr userDrawn="1"/>
        </p:nvSpPr>
        <p:spPr>
          <a:xfrm>
            <a:off x="0" y="-3"/>
            <a:ext cx="3204756" cy="481582"/>
          </a:xfrm>
          <a:custGeom>
            <a:avLst/>
            <a:gdLst>
              <a:gd name="connsiteX0" fmla="*/ 780083 w 3204756"/>
              <a:gd name="connsiteY0" fmla="*/ 0 h 481582"/>
              <a:gd name="connsiteX1" fmla="*/ 3204756 w 3204756"/>
              <a:gd name="connsiteY1" fmla="*/ 0 h 481582"/>
              <a:gd name="connsiteX2" fmla="*/ 0 w 3204756"/>
              <a:gd name="connsiteY2" fmla="*/ 481582 h 481582"/>
              <a:gd name="connsiteX3" fmla="*/ 0 w 3204756"/>
              <a:gd name="connsiteY3" fmla="*/ 117224 h 4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756" h="481582">
                <a:moveTo>
                  <a:pt x="780083" y="0"/>
                </a:moveTo>
                <a:lnTo>
                  <a:pt x="3204756" y="0"/>
                </a:lnTo>
                <a:lnTo>
                  <a:pt x="0" y="481582"/>
                </a:lnTo>
                <a:lnTo>
                  <a:pt x="0" y="11722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D0DACC5-F9F8-4BB7-A4DF-2ACB2907811B}"/>
              </a:ext>
            </a:extLst>
          </p:cNvPr>
          <p:cNvSpPr/>
          <p:nvPr userDrawn="1"/>
        </p:nvSpPr>
        <p:spPr>
          <a:xfrm>
            <a:off x="0" y="0"/>
            <a:ext cx="1306286" cy="699720"/>
          </a:xfrm>
          <a:custGeom>
            <a:avLst/>
            <a:gdLst>
              <a:gd name="connsiteX0" fmla="*/ 0 w 1306286"/>
              <a:gd name="connsiteY0" fmla="*/ 0 h 699720"/>
              <a:gd name="connsiteX1" fmla="*/ 1306286 w 1306286"/>
              <a:gd name="connsiteY1" fmla="*/ 0 h 699720"/>
              <a:gd name="connsiteX2" fmla="*/ 669716 w 1306286"/>
              <a:gd name="connsiteY2" fmla="*/ 699720 h 699720"/>
              <a:gd name="connsiteX3" fmla="*/ 0 w 1306286"/>
              <a:gd name="connsiteY3" fmla="*/ 699720 h 6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6" h="699720">
                <a:moveTo>
                  <a:pt x="0" y="0"/>
                </a:moveTo>
                <a:lnTo>
                  <a:pt x="1306286" y="0"/>
                </a:lnTo>
                <a:lnTo>
                  <a:pt x="669716" y="699720"/>
                </a:lnTo>
                <a:lnTo>
                  <a:pt x="0" y="6997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5F2D3B4-370F-4721-AC60-6BA4AF6B6147}"/>
              </a:ext>
            </a:extLst>
          </p:cNvPr>
          <p:cNvSpPr/>
          <p:nvPr userDrawn="1"/>
        </p:nvSpPr>
        <p:spPr>
          <a:xfrm>
            <a:off x="136177" y="-6"/>
            <a:ext cx="975360" cy="699720"/>
          </a:xfrm>
          <a:prstGeom prst="parallelogram">
            <a:avLst>
              <a:gd name="adj" fmla="val 922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730040A4-23F5-44F7-AED1-ABC4A7CC6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326" y="233614"/>
            <a:ext cx="9446206" cy="699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 b="1" i="1">
                <a:solidFill>
                  <a:srgbClr val="343669"/>
                </a:solidFill>
                <a:latin typeface="Raleway" panose="020B0503030101060003" pitchFamily="34" charset="0"/>
                <a:ea typeface="Roboto Light" panose="02000000000000000000" pitchFamily="2" charset="0"/>
                <a:cs typeface="Calibri" charset="0"/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FE966109-8A60-4E51-A4F1-B685B2CD5ADF}"/>
              </a:ext>
            </a:extLst>
          </p:cNvPr>
          <p:cNvSpPr/>
          <p:nvPr userDrawn="1"/>
        </p:nvSpPr>
        <p:spPr>
          <a:xfrm>
            <a:off x="197135" y="-3"/>
            <a:ext cx="891436" cy="699720"/>
          </a:xfrm>
          <a:prstGeom prst="parallelogram">
            <a:avLst>
              <a:gd name="adj" fmla="val 90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25F2D3B4-370F-4721-AC60-6BA4AF6B6147}"/>
              </a:ext>
            </a:extLst>
          </p:cNvPr>
          <p:cNvSpPr/>
          <p:nvPr userDrawn="1"/>
        </p:nvSpPr>
        <p:spPr>
          <a:xfrm>
            <a:off x="136177" y="-6"/>
            <a:ext cx="975360" cy="699720"/>
          </a:xfrm>
          <a:prstGeom prst="parallelogram">
            <a:avLst>
              <a:gd name="adj" fmla="val 922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F9391DEF-021B-488C-905F-8F63194BE677}"/>
              </a:ext>
            </a:extLst>
          </p:cNvPr>
          <p:cNvSpPr/>
          <p:nvPr userDrawn="1"/>
        </p:nvSpPr>
        <p:spPr>
          <a:xfrm>
            <a:off x="-4134" y="233614"/>
            <a:ext cx="1115671" cy="699714"/>
          </a:xfrm>
          <a:prstGeom prst="homePlate">
            <a:avLst/>
          </a:prstGeom>
          <a:solidFill>
            <a:srgbClr val="34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106410FA-D084-4206-8683-15211E5887BC}"/>
              </a:ext>
            </a:extLst>
          </p:cNvPr>
          <p:cNvSpPr/>
          <p:nvPr userDrawn="1"/>
        </p:nvSpPr>
        <p:spPr>
          <a:xfrm>
            <a:off x="145325" y="233614"/>
            <a:ext cx="635725" cy="699714"/>
          </a:xfrm>
          <a:prstGeom prst="homePlat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78808935-D19C-4198-AA08-0A22DBFC47C8}"/>
              </a:ext>
            </a:extLst>
          </p:cNvPr>
          <p:cNvSpPr/>
          <p:nvPr userDrawn="1"/>
        </p:nvSpPr>
        <p:spPr>
          <a:xfrm>
            <a:off x="0" y="233614"/>
            <a:ext cx="553701" cy="699714"/>
          </a:xfrm>
          <a:prstGeom prst="homePlate">
            <a:avLst>
              <a:gd name="adj" fmla="val 70643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F8B65-363B-4160-9258-E1A1BAC7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52529-EAD5-4FCB-B3FF-84FC2A6E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B3A98F-CCBF-462F-B71F-C4E164AF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21DBAF-7B04-42AF-8D73-40ADDB5B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A2D213-045A-4643-BA03-CD4E925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24773-9C71-415B-BADE-2D57FA74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A77028-B18A-4839-9522-234A34C1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4EA9F-C8B5-4FA7-992A-ACCAC10A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A2359D-5ADF-45D1-9C8F-F723F56D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0B6D5-870E-4E60-AB8B-86157894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7D34F-D39D-4DE5-B1B1-731B5053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245BB-E38B-4D21-87CA-446D69DB4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D08CD9-052F-4BDE-B338-A0107F03D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928C48-6AB2-44ED-BEB2-055BA9B0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A1A77F-B2BB-4A1F-846C-011A27A7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DE7154-5499-4D24-AC9E-EFBEB58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2F23A-2253-4B16-BAE8-972BA968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EB2CC-37CD-4A85-B962-FE0D72CD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72BAC1-7216-4177-82C8-E849144FE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5C3A7F-1662-4D36-AF27-49AA83747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C3C8D2-2059-4AFB-B075-30BBF7A02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B7AECE-79EA-4CF0-8206-103D3A63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5889BD-065E-484B-A261-D7AEA1A5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48F7C-974A-4A20-8A18-42A9F26A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7A8D0-C200-40B0-95B7-746C503B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A47B15-54B5-4E02-B4F3-9B1A6AA6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1535E4-3305-464F-BF54-65523123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CD5EE2-0EDB-48EF-92FD-E845BB85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BE8D4F-8771-4E10-A50F-94D15814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9A8133-83F7-431D-8BA3-FA91C004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9E2DE2-C648-4BF1-A184-2CCE57AB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206B4608-2E0F-4227-91DD-EB3D8220107A}"/>
              </a:ext>
            </a:extLst>
          </p:cNvPr>
          <p:cNvSpPr txBox="1">
            <a:spLocks/>
          </p:cNvSpPr>
          <p:nvPr userDrawn="1"/>
        </p:nvSpPr>
        <p:spPr>
          <a:xfrm>
            <a:off x="1245326" y="233614"/>
            <a:ext cx="9446206" cy="699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b="1" i="1" kern="1200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0"/>
                <a:ea typeface="Roboto Light" panose="02000000000000000000" pitchFamily="2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98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4239A-E9B7-4BAB-8678-43BF69C8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D04ED-8357-4B27-B2BC-48F71145D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FACBF5-FBA9-47CC-886B-63A67A35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A7AC5-9E6B-47C7-971C-C431A2B6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624C83-927E-4FC3-A2C5-D0CA8086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5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CC1C8-F5BB-416F-A23D-0696F88C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FADBDD-03D5-4E96-A19A-A4258F96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74AE1A-529A-438A-A6CF-85F4F049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A0CB63-F76A-4A51-A381-87176AD7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DBB473-AD1A-43D0-B954-A83AF204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036E0C-1F89-4323-8B61-77152D57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1CD59-AC7D-45C7-9C73-D7B44066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076D12-89AE-40CD-84EC-7431D6F8F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285643-7E3D-4750-AD22-04446DDE2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049E37-C562-4757-8D98-3D3119B0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05F3EF-165E-4A88-B75E-43BA2B00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0F5DD7-BFC6-4529-943D-02ADEBF6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756A0-53CC-4E8E-A036-CA7395FE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3E6DE4-9CC6-413D-9ED4-61678BB1C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EFC40F-BE9E-4F62-AA10-ED551E9C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48BE75-FBB9-4EB8-B595-6A6E30DE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D7F0A-70B0-4B91-97F7-84B63A83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6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ADD8AF-43D7-4F69-9FCB-F7FFF88CA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9ABFBC-934F-4F08-B2EC-4EEC0C847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D7F27-77CF-42D3-8507-AB90C22D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9E6E5-4161-46D4-8380-FECD774A2AB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2FB6FA-A6D0-4921-9D21-8AE9255F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29F1B1-4A11-4CB1-9151-B066441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04DFAF-1E67-456D-8DE3-0F8D6B500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0B1C6-599A-4C85-B89B-B2225C7F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28AA5B-C505-4D1F-B48A-AAB4030A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7EA638-354D-413F-9EDE-D212768A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C52F7B-54E7-4B66-9831-1653B24C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46ECD-919F-43EA-B2B5-6F20B200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C67E5-8D11-4DC8-9736-32BEA0F2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AAC45-24AF-47B0-9297-ABA73FD44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C03702-99B5-4A9D-8EFD-7DFAAD02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666664-47F1-4684-9E04-B4F100BC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F04022-979A-464B-BA0A-D0CD344A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4BD667-3324-46B6-8ED1-CAB8B4DF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BF9D0-6849-40F9-B99F-7277CD0C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4FF385-C487-4CA7-9D66-6A12CF271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5FCA93-4DBA-4D91-B50F-09ED54E54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99FC16-C4CB-4896-86BD-309C6C9CB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9AA07C-9C7D-4612-9750-634AE322A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E591CF3-7286-46F6-A86B-302C1A35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578CD0-89D4-4AA1-90DE-686115CD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77BBE4-B39A-41D6-A278-2DEEB730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172AE-BC6E-4356-9F63-74C073FF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4F63B1-F1A7-4228-A3C6-99FFB829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4EEB3A-828D-4277-A746-CE9DA08F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4A2E02-A34B-42DC-AA36-9CA7FF07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BF17DE-EA52-4300-8D93-B2A4025D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4CD371-037B-42FE-BD0E-AF1F8B36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33B925-91D0-4600-92DA-7255FD15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3DE74-856A-4C08-8363-7903EBE7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6333E6-E1E2-4DFA-AC11-EEF05787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2FF4C-5656-46EA-8044-3869904DA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D91D1-596C-4A02-B0C3-76F558C6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859E17-9CE0-4053-B4CF-F51DED2F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F52C54-9EBC-4F42-A77E-680CF945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4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8FDAD-C3E7-476D-8E85-35E2647D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E2B5DE-B84E-4457-A9A9-B5C396129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894E66-8D99-47A1-8119-448F5F47D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41CFA7-213A-4B8D-9403-E060EBB4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796A2C-A825-4017-8D9F-C3F977F0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1A955C-A2D8-43E5-8090-0032239E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1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070F73-A09F-4B67-9E4C-9547CDA4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D8D9C9-D7A5-42E8-ACE4-54AD63EC9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B96D7-8600-458A-AF30-F5FFBA061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8E02-6871-4744-BE4E-4683D7EFF14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1F05FA-0A76-4ADF-9A26-06C76EED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26BE9-879A-43B9-B837-BBC55C101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5B58-7341-4E16-9EB7-4A832CD2C2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49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&#10;&#10;Description generated with high confidence">
            <a:extLst>
              <a:ext uri="{FF2B5EF4-FFF2-40B4-BE49-F238E27FC236}">
                <a16:creationId xmlns:a16="http://schemas.microsoft.com/office/drawing/2014/main" xmlns="" id="{ADFE4FAB-EE17-4839-B661-82B8346F6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18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90D8C3-2283-4957-8E84-A30B85D9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8D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3FD64E-8C73-49F1-8A24-85DA8A39D3E9}"/>
              </a:ext>
            </a:extLst>
          </p:cNvPr>
          <p:cNvSpPr/>
          <p:nvPr/>
        </p:nvSpPr>
        <p:spPr>
          <a:xfrm>
            <a:off x="2859924" y="1199408"/>
            <a:ext cx="64721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kern="18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GESTION PILOTEE</a:t>
            </a:r>
          </a:p>
          <a:p>
            <a:pPr algn="ctr"/>
            <a:r>
              <a:rPr lang="fr-FR" sz="4400" b="1" kern="18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MYPGA</a:t>
            </a:r>
          </a:p>
          <a:p>
            <a:pPr algn="ctr"/>
            <a:r>
              <a:rPr lang="fr-FR" sz="4400" b="1" kern="18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AGEAS - ETFINANCES</a:t>
            </a:r>
            <a:endParaRPr lang="en-US" sz="4400" b="1" spc="3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20553F8-D593-4D0D-8D1A-DE8B14041527}"/>
              </a:ext>
            </a:extLst>
          </p:cNvPr>
          <p:cNvCxnSpPr>
            <a:cxnSpLocks/>
          </p:cNvCxnSpPr>
          <p:nvPr/>
        </p:nvCxnSpPr>
        <p:spPr>
          <a:xfrm>
            <a:off x="5618526" y="3619942"/>
            <a:ext cx="9549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7F034FC-8EA7-4E87-9D8B-5D9619A6B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26" y="5421843"/>
            <a:ext cx="1224717" cy="1043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3FD64E-8C73-49F1-8A24-85DA8A39D3E9}"/>
              </a:ext>
            </a:extLst>
          </p:cNvPr>
          <p:cNvSpPr/>
          <p:nvPr/>
        </p:nvSpPr>
        <p:spPr>
          <a:xfrm>
            <a:off x="2859924" y="4177636"/>
            <a:ext cx="6472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kern="1800" spc="3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 5 juin 2020</a:t>
            </a:r>
            <a:endParaRPr lang="en-US" sz="2400" b="1" spc="3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CARACTERISTIQUES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A5911F-2DBF-4F5B-B408-099CB6830203}"/>
              </a:ext>
            </a:extLst>
          </p:cNvPr>
          <p:cNvSpPr/>
          <p:nvPr/>
        </p:nvSpPr>
        <p:spPr>
          <a:xfrm>
            <a:off x="390321" y="1783993"/>
            <a:ext cx="66419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FAADC"/>
              </a:buClr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Accessible dans la gestion pilotée de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MyPGA</a:t>
            </a:r>
            <a:endParaRPr lang="fr-F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8FAADC"/>
              </a:buClr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8FAADC"/>
              </a:buClr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Gestion de conviction 0-100%</a:t>
            </a:r>
          </a:p>
          <a:p>
            <a:pPr marL="285750" indent="-285750">
              <a:lnSpc>
                <a:spcPct val="150000"/>
              </a:lnSpc>
              <a:buClr>
                <a:srgbClr val="8FAADC"/>
              </a:buClr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8FAADC"/>
              </a:buClr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Utilisation exclusivement d’ETF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3" name="Picture 2" descr="A computer on a table&#10;&#10;Description generated with high confidence">
            <a:extLst>
              <a:ext uri="{FF2B5EF4-FFF2-40B4-BE49-F238E27FC236}">
                <a16:creationId xmlns:a16="http://schemas.microsoft.com/office/drawing/2014/main" xmlns="" id="{746D8D56-50E2-4489-B2ED-561C29BC2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545"/>
          <a:stretch/>
        </p:blipFill>
        <p:spPr>
          <a:xfrm>
            <a:off x="6756400" y="1498600"/>
            <a:ext cx="5435600" cy="53721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 bwMode="auto">
          <a:xfrm>
            <a:off x="948462" y="4450928"/>
            <a:ext cx="5111084" cy="175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41911" y="6267149"/>
            <a:ext cx="4583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Cible                         Constaté                   Prévisionnel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636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RESULTATS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66" y="1238647"/>
            <a:ext cx="3915888" cy="42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546272" y="1238647"/>
            <a:ext cx="3607130" cy="4261408"/>
            <a:chOff x="4314825" y="2038350"/>
            <a:chExt cx="2096944" cy="27813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46"/>
            <a:stretch/>
          </p:blipFill>
          <p:spPr bwMode="auto">
            <a:xfrm>
              <a:off x="4314825" y="2038350"/>
              <a:ext cx="11597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0"/>
            <a:stretch/>
          </p:blipFill>
          <p:spPr bwMode="auto">
            <a:xfrm>
              <a:off x="5474525" y="2038350"/>
              <a:ext cx="937244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0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ALLOCATION REACTIVE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/>
          <a:stretch/>
        </p:blipFill>
        <p:spPr bwMode="auto">
          <a:xfrm>
            <a:off x="650483" y="1175657"/>
            <a:ext cx="10837591" cy="558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PERFORMANCES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4" y="1055234"/>
            <a:ext cx="11745163" cy="558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CLASSEMENTS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A5911F-2DBF-4F5B-B408-099CB6830203}"/>
              </a:ext>
            </a:extLst>
          </p:cNvPr>
          <p:cNvSpPr/>
          <p:nvPr/>
        </p:nvSpPr>
        <p:spPr>
          <a:xfrm>
            <a:off x="5294830" y="2221323"/>
            <a:ext cx="66419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8FAADC"/>
              </a:buClr>
            </a:pPr>
            <a:r>
              <a:rPr lang="fr-F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Source Lili2.am - Catégorie Allocations flexible – SRRI  4</a:t>
            </a:r>
            <a:endParaRPr lang="fr-FR" sz="1400" i="1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70166"/>
              </p:ext>
            </p:extLst>
          </p:nvPr>
        </p:nvGraphicFramePr>
        <p:xfrm>
          <a:off x="1449864" y="897795"/>
          <a:ext cx="90912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05"/>
                <a:gridCol w="2272805"/>
                <a:gridCol w="2272805"/>
                <a:gridCol w="227280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Période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Performance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Classement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Décile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2020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+0,15%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5é / 61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</a:t>
                      </a:r>
                      <a:r>
                        <a:rPr lang="fr-FR" sz="2400" baseline="30000" dirty="0" smtClean="0"/>
                        <a:t>er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2019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+22,90%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1er / 61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</a:t>
                      </a:r>
                      <a:r>
                        <a:rPr lang="fr-FR" sz="2400" baseline="30000" dirty="0" smtClean="0"/>
                        <a:t>er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" y="2673919"/>
            <a:ext cx="5927286" cy="38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A5911F-2DBF-4F5B-B408-099CB6830203}"/>
              </a:ext>
            </a:extLst>
          </p:cNvPr>
          <p:cNvSpPr/>
          <p:nvPr/>
        </p:nvSpPr>
        <p:spPr>
          <a:xfrm>
            <a:off x="1104405" y="2720078"/>
            <a:ext cx="6044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8FAADC"/>
              </a:buClr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Performances 2019 (Source Lili2.am)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54" y="2673919"/>
            <a:ext cx="6026146" cy="38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A5911F-2DBF-4F5B-B408-099CB6830203}"/>
              </a:ext>
            </a:extLst>
          </p:cNvPr>
          <p:cNvSpPr/>
          <p:nvPr/>
        </p:nvSpPr>
        <p:spPr>
          <a:xfrm>
            <a:off x="6814457" y="2635332"/>
            <a:ext cx="35764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8FAADC"/>
              </a:buClr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Performances 2020 (Source Lili2.am)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6" y="2101932"/>
            <a:ext cx="9001499" cy="46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CLASSEMENTS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A5911F-2DBF-4F5B-B408-099CB6830203}"/>
              </a:ext>
            </a:extLst>
          </p:cNvPr>
          <p:cNvSpPr/>
          <p:nvPr/>
        </p:nvSpPr>
        <p:spPr>
          <a:xfrm>
            <a:off x="6044540" y="1164410"/>
            <a:ext cx="6044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8FAADC"/>
              </a:buClr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Performances 2019 &amp; 2020 (Sources Lili2.am)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64457"/>
              </p:ext>
            </p:extLst>
          </p:nvPr>
        </p:nvGraphicFramePr>
        <p:xfrm>
          <a:off x="1449864" y="897795"/>
          <a:ext cx="90912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05"/>
                <a:gridCol w="2272805"/>
                <a:gridCol w="2272805"/>
                <a:gridCol w="227280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Période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Performance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Classement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Décile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2019 &amp; 2020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+22,90%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1er / 61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</a:t>
                      </a:r>
                      <a:r>
                        <a:rPr lang="fr-FR" sz="2400" baseline="30000" dirty="0" smtClean="0"/>
                        <a:t>er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A5911F-2DBF-4F5B-B408-099CB6830203}"/>
              </a:ext>
            </a:extLst>
          </p:cNvPr>
          <p:cNvSpPr/>
          <p:nvPr/>
        </p:nvSpPr>
        <p:spPr>
          <a:xfrm>
            <a:off x="4126715" y="2101932"/>
            <a:ext cx="6044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8FAADC"/>
              </a:buClr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Performances 2019&amp;2020 (Source Lili2.am)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CLASSEMENTS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A5911F-2DBF-4F5B-B408-099CB6830203}"/>
              </a:ext>
            </a:extLst>
          </p:cNvPr>
          <p:cNvSpPr/>
          <p:nvPr/>
        </p:nvSpPr>
        <p:spPr>
          <a:xfrm>
            <a:off x="5395690" y="3266561"/>
            <a:ext cx="664193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8FAADC"/>
              </a:buClr>
            </a:pPr>
            <a:r>
              <a:rPr lang="fr-F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Source </a:t>
            </a:r>
            <a:r>
              <a:rPr lang="fr-FR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Quantalys</a:t>
            </a:r>
            <a:r>
              <a:rPr lang="fr-F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- Catégorie Allocations flexible – SRRI 3 à 5</a:t>
            </a:r>
            <a:endParaRPr lang="fr-FR" sz="1400" i="1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3557"/>
              </p:ext>
            </p:extLst>
          </p:nvPr>
        </p:nvGraphicFramePr>
        <p:xfrm>
          <a:off x="1378612" y="1811624"/>
          <a:ext cx="90912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05"/>
                <a:gridCol w="2272805"/>
                <a:gridCol w="2272805"/>
                <a:gridCol w="227280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Période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Performance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Classement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Percentile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2020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+0,15%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39é / 656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5é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 an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+11,64%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8é / 667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</a:t>
                      </a:r>
                      <a:r>
                        <a:rPr lang="fr-FR" sz="2400" baseline="30000" dirty="0" smtClean="0"/>
                        <a:t>er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809017" y="6081364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Video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6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GESTION ACTIVE DE PRODUITS PASSIFS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6" y="1119188"/>
            <a:ext cx="10409977" cy="52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62" y="1163719"/>
            <a:ext cx="5628154" cy="36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ALLOCATION REACTIVE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1006249"/>
            <a:ext cx="11863449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ALLOCATION REACTIVE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1101375"/>
            <a:ext cx="11435938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8F03DE-D51C-429E-ABBF-9883B66E59B7}"/>
              </a:ext>
            </a:extLst>
          </p:cNvPr>
          <p:cNvSpPr/>
          <p:nvPr/>
        </p:nvSpPr>
        <p:spPr>
          <a:xfrm>
            <a:off x="1390650" y="0"/>
            <a:ext cx="3343275" cy="6858000"/>
          </a:xfrm>
          <a:prstGeom prst="rect">
            <a:avLst/>
          </a:prstGeom>
          <a:gradFill flip="none" rotWithShape="1">
            <a:gsLst>
              <a:gs pos="0">
                <a:srgbClr val="343669">
                  <a:shade val="30000"/>
                  <a:satMod val="115000"/>
                </a:srgbClr>
              </a:gs>
              <a:gs pos="50000">
                <a:srgbClr val="343669">
                  <a:shade val="67500"/>
                  <a:satMod val="115000"/>
                </a:srgbClr>
              </a:gs>
              <a:gs pos="100000">
                <a:srgbClr val="3436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0F74E1-9E28-4543-B714-0C14CF536DDB}"/>
              </a:ext>
            </a:extLst>
          </p:cNvPr>
          <p:cNvSpPr/>
          <p:nvPr/>
        </p:nvSpPr>
        <p:spPr>
          <a:xfrm>
            <a:off x="5075383" y="2474383"/>
            <a:ext cx="6752440" cy="19328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POURQUOI ADOPTER LES </a:t>
            </a:r>
            <a:r>
              <a:rPr lang="fr-FR" sz="6000" dirty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ETF</a:t>
            </a:r>
            <a:r>
              <a:rPr lang="fr-FR" sz="4400" dirty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sz="6000" dirty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?</a:t>
            </a:r>
            <a:endParaRPr lang="en-US" sz="6000" dirty="0">
              <a:solidFill>
                <a:srgbClr val="343669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9E8464-B98B-4A03-B03B-0C630E8159F7}"/>
              </a:ext>
            </a:extLst>
          </p:cNvPr>
          <p:cNvSpPr/>
          <p:nvPr/>
        </p:nvSpPr>
        <p:spPr>
          <a:xfrm>
            <a:off x="1170419" y="0"/>
            <a:ext cx="125096" cy="6858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12D3F72-0C30-4C34-ACD8-39EA6B3188F3}"/>
              </a:ext>
            </a:extLst>
          </p:cNvPr>
          <p:cNvCxnSpPr>
            <a:cxnSpLocks/>
          </p:cNvCxnSpPr>
          <p:nvPr/>
        </p:nvCxnSpPr>
        <p:spPr>
          <a:xfrm flipH="1">
            <a:off x="3028950" y="0"/>
            <a:ext cx="33339" cy="6972300"/>
          </a:xfrm>
          <a:prstGeom prst="line">
            <a:avLst/>
          </a:prstGeom>
          <a:ln w="1905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5691933C-B26E-4859-844B-4D63630279F8}"/>
              </a:ext>
            </a:extLst>
          </p:cNvPr>
          <p:cNvSpPr/>
          <p:nvPr/>
        </p:nvSpPr>
        <p:spPr>
          <a:xfrm>
            <a:off x="2015393" y="2526506"/>
            <a:ext cx="2093786" cy="180498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B7F68C-5F2D-45C9-BA70-57E991B9067A}"/>
              </a:ext>
            </a:extLst>
          </p:cNvPr>
          <p:cNvSpPr/>
          <p:nvPr/>
        </p:nvSpPr>
        <p:spPr>
          <a:xfrm>
            <a:off x="2649352" y="2705725"/>
            <a:ext cx="8258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1</a:t>
            </a:r>
            <a:endParaRPr lang="en-US" sz="8800" dirty="0">
              <a:solidFill>
                <a:srgbClr val="343669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1558B222-0EA6-43F0-B714-9A68A92120A3}"/>
              </a:ext>
            </a:extLst>
          </p:cNvPr>
          <p:cNvSpPr/>
          <p:nvPr/>
        </p:nvSpPr>
        <p:spPr>
          <a:xfrm>
            <a:off x="2107927" y="2606278"/>
            <a:ext cx="1908715" cy="1645444"/>
          </a:xfrm>
          <a:prstGeom prst="hexagon">
            <a:avLst/>
          </a:prstGeom>
          <a:noFill/>
          <a:ln w="19050">
            <a:solidFill>
              <a:srgbClr val="3436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8F03DE-D51C-429E-ABBF-9883B66E59B7}"/>
              </a:ext>
            </a:extLst>
          </p:cNvPr>
          <p:cNvSpPr/>
          <p:nvPr/>
        </p:nvSpPr>
        <p:spPr>
          <a:xfrm>
            <a:off x="1390650" y="0"/>
            <a:ext cx="3343275" cy="6858000"/>
          </a:xfrm>
          <a:prstGeom prst="rect">
            <a:avLst/>
          </a:prstGeom>
          <a:gradFill flip="none" rotWithShape="1">
            <a:gsLst>
              <a:gs pos="0">
                <a:srgbClr val="343669">
                  <a:shade val="30000"/>
                  <a:satMod val="115000"/>
                </a:srgbClr>
              </a:gs>
              <a:gs pos="50000">
                <a:srgbClr val="343669">
                  <a:shade val="67500"/>
                  <a:satMod val="115000"/>
                </a:srgbClr>
              </a:gs>
              <a:gs pos="100000">
                <a:srgbClr val="3436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0F74E1-9E28-4543-B714-0C14CF536DDB}"/>
              </a:ext>
            </a:extLst>
          </p:cNvPr>
          <p:cNvSpPr/>
          <p:nvPr/>
        </p:nvSpPr>
        <p:spPr>
          <a:xfrm>
            <a:off x="5075383" y="2026708"/>
            <a:ext cx="6716814" cy="21452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VOS OUTILS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VOTRE REPORTING LIVE </a:t>
            </a:r>
            <a:r>
              <a:rPr lang="fr-FR" sz="3600" dirty="0" smtClean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ETFinances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COMPARATEUR </a:t>
            </a:r>
            <a:r>
              <a:rPr lang="fr-FR" sz="3600" dirty="0" smtClean="0">
                <a:solidFill>
                  <a:srgbClr val="343669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OPCVM</a:t>
            </a:r>
            <a:endParaRPr lang="en-US" sz="3600" dirty="0">
              <a:solidFill>
                <a:srgbClr val="343669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9E8464-B98B-4A03-B03B-0C630E8159F7}"/>
              </a:ext>
            </a:extLst>
          </p:cNvPr>
          <p:cNvSpPr/>
          <p:nvPr/>
        </p:nvSpPr>
        <p:spPr>
          <a:xfrm>
            <a:off x="1170419" y="0"/>
            <a:ext cx="125096" cy="6858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694DD85-94B2-4906-933D-49F4D993E6FD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3028950" y="0"/>
            <a:ext cx="33338" cy="6972300"/>
          </a:xfrm>
          <a:prstGeom prst="line">
            <a:avLst/>
          </a:prstGeom>
          <a:ln w="1905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5691933C-B26E-4859-844B-4D63630279F8}"/>
              </a:ext>
            </a:extLst>
          </p:cNvPr>
          <p:cNvSpPr/>
          <p:nvPr/>
        </p:nvSpPr>
        <p:spPr>
          <a:xfrm>
            <a:off x="2015393" y="2526506"/>
            <a:ext cx="2093786" cy="180498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B7F68C-5F2D-45C9-BA70-57E991B9067A}"/>
              </a:ext>
            </a:extLst>
          </p:cNvPr>
          <p:cNvSpPr/>
          <p:nvPr/>
        </p:nvSpPr>
        <p:spPr>
          <a:xfrm>
            <a:off x="2649352" y="2705725"/>
            <a:ext cx="8258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 smtClean="0">
                <a:solidFill>
                  <a:srgbClr val="343669"/>
                </a:solidFill>
                <a:latin typeface="Roboto Medium" panose="02000000000000000000" pitchFamily="2" charset="0"/>
                <a:cs typeface="Calibri" panose="020F0502020204030204" pitchFamily="34" charset="0"/>
              </a:rPr>
              <a:t>3</a:t>
            </a:r>
            <a:endParaRPr lang="en-US" sz="8800" dirty="0">
              <a:solidFill>
                <a:srgbClr val="343669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1558B222-0EA6-43F0-B714-9A68A92120A3}"/>
              </a:ext>
            </a:extLst>
          </p:cNvPr>
          <p:cNvSpPr/>
          <p:nvPr/>
        </p:nvSpPr>
        <p:spPr>
          <a:xfrm>
            <a:off x="2107927" y="2606278"/>
            <a:ext cx="1908715" cy="1645444"/>
          </a:xfrm>
          <a:prstGeom prst="hexagon">
            <a:avLst/>
          </a:prstGeom>
          <a:noFill/>
          <a:ln w="19050">
            <a:solidFill>
              <a:srgbClr val="3436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733925" y="422172"/>
            <a:ext cx="1512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4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top&#10;&#10;Description generated with high confidence">
            <a:extLst>
              <a:ext uri="{FF2B5EF4-FFF2-40B4-BE49-F238E27FC236}">
                <a16:creationId xmlns:a16="http://schemas.microsoft.com/office/drawing/2014/main" xmlns="" id="{7A0ED842-E129-4F4F-B28A-2C57AB345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39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A0A6FD-8286-4690-BD0E-80947C6496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ABD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F248BD-5995-47E5-9B43-91A0D85A1AA9}"/>
              </a:ext>
            </a:extLst>
          </p:cNvPr>
          <p:cNvSpPr/>
          <p:nvPr/>
        </p:nvSpPr>
        <p:spPr>
          <a:xfrm>
            <a:off x="451262" y="427513"/>
            <a:ext cx="11091554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«</a:t>
            </a:r>
            <a:r>
              <a:rPr lang="fr-FR" sz="3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altLang="fr-FR" sz="3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trustee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simple.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10% of the cash in short‐</a:t>
            </a:r>
            <a:r>
              <a:rPr lang="fr-FR" altLang="fr-FR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alt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r-FR" alt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bonds and 90% in a </a:t>
            </a:r>
            <a:r>
              <a:rPr lang="fr-FR" altLang="fr-FR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fr-FR" alt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low‐cost S&amp;P 500 index </a:t>
            </a:r>
            <a:r>
              <a:rPr lang="fr-FR" altLang="fr-FR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  <a:r>
              <a:rPr lang="fr-FR" alt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trust’s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long-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attained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pension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institutions,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fr-FR" altLang="fr-FR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</a:t>
            </a:r>
            <a:r>
              <a:rPr lang="fr-FR" altLang="fr-FR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managers</a:t>
            </a:r>
            <a:r>
              <a:rPr lang="fr-FR" altLang="fr-FR" sz="3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»</a:t>
            </a:r>
            <a:endParaRPr lang="fr-FR" altLang="fr-FR" sz="2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Warren Buffet (2013)</a:t>
            </a:r>
          </a:p>
          <a:p>
            <a:pPr algn="ctr">
              <a:lnSpc>
                <a:spcPct val="150000"/>
              </a:lnSpc>
            </a:pPr>
            <a:r>
              <a:rPr lang="fr-FR" sz="36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»</a:t>
            </a:r>
            <a:endParaRPr lang="fr-FR" sz="36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A51806E-F467-4565-953D-40372C66A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75" b="4799"/>
          <a:stretch/>
        </p:blipFill>
        <p:spPr>
          <a:xfrm>
            <a:off x="0" y="0"/>
            <a:ext cx="12192000" cy="68790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59051F-F4CE-46D7-88CE-96A959FA19B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214ABD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F248BD-5995-47E5-9B43-91A0D85A1AA9}"/>
              </a:ext>
            </a:extLst>
          </p:cNvPr>
          <p:cNvSpPr/>
          <p:nvPr/>
        </p:nvSpPr>
        <p:spPr>
          <a:xfrm>
            <a:off x="2775601" y="1767808"/>
            <a:ext cx="6640799" cy="3322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« </a:t>
            </a:r>
            <a:r>
              <a:rPr lang="fr-FR" sz="36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L’INNOVATION</a:t>
            </a:r>
            <a:r>
              <a:rPr lang="fr-FR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DANS LE MONDE DE L’INVESTISSEMENT LA PLUS RÉUSSIE </a:t>
            </a:r>
            <a:r>
              <a:rPr lang="fr-FR" sz="36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 NOTRE ÉPOQUE </a:t>
            </a:r>
            <a:r>
              <a:rPr lang="fr-FR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»</a:t>
            </a:r>
            <a:endParaRPr lang="en-US" sz="36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9231B9-84C1-4878-B6AF-792E1264CFEC}"/>
              </a:ext>
            </a:extLst>
          </p:cNvPr>
          <p:cNvSpPr/>
          <p:nvPr/>
        </p:nvSpPr>
        <p:spPr>
          <a:xfrm>
            <a:off x="9934509" y="6263759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FT – 21 </a:t>
            </a:r>
            <a:r>
              <a:rPr lang="fr-FR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déc</a:t>
            </a:r>
            <a:r>
              <a:rPr lang="fr-FR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2016 </a:t>
            </a:r>
            <a:endParaRPr lang="en-US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F3ED560B-E9CF-4CD1-981C-9FEB4D6ED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 b="1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A0A6FD-8286-4690-BD0E-80947C6496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214ABD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F248BD-5995-47E5-9B43-91A0D85A1AA9}"/>
              </a:ext>
            </a:extLst>
          </p:cNvPr>
          <p:cNvSpPr/>
          <p:nvPr/>
        </p:nvSpPr>
        <p:spPr>
          <a:xfrm>
            <a:off x="1662546" y="1496291"/>
            <a:ext cx="8356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« </a:t>
            </a:r>
            <a:r>
              <a:rPr lang="en-US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I’D LIKE TO COMPARE STOCKPICKERS TO ASTROLOGERS, BUT I DIDN’T WANT TO BAD-MOUTH ASTROLOGERS</a:t>
            </a:r>
            <a:r>
              <a:rPr lang="fr-FR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»</a:t>
            </a:r>
            <a:r>
              <a:rPr lang="en-US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fr-FR" sz="36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7C4D6C-CC46-4AC1-8178-8BB14B32F9D1}"/>
              </a:ext>
            </a:extLst>
          </p:cNvPr>
          <p:cNvSpPr/>
          <p:nvPr/>
        </p:nvSpPr>
        <p:spPr>
          <a:xfrm>
            <a:off x="8458199" y="5809842"/>
            <a:ext cx="3448049" cy="79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Eugene Fama – Prix </a:t>
            </a:r>
            <a:r>
              <a:rPr lang="fr-FR" sz="1600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nobel</a:t>
            </a:r>
            <a:r>
              <a:rPr lang="fr-FR" sz="1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d’économie 2013</a:t>
            </a:r>
            <a:endParaRPr lang="en-US" sz="16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07B927C-E80C-43D0-BC3A-310FC5975882}"/>
              </a:ext>
            </a:extLst>
          </p:cNvPr>
          <p:cNvSpPr/>
          <p:nvPr/>
        </p:nvSpPr>
        <p:spPr>
          <a:xfrm>
            <a:off x="4872323" y="3425813"/>
            <a:ext cx="2192209" cy="1148361"/>
          </a:xfrm>
          <a:prstGeom prst="roundRect">
            <a:avLst/>
          </a:prstGeom>
          <a:noFill/>
          <a:ln w="19050">
            <a:solidFill>
              <a:srgbClr val="343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A9F54497-91AD-4758-8B62-0ACC6F552C06}"/>
              </a:ext>
            </a:extLst>
          </p:cNvPr>
          <p:cNvSpPr/>
          <p:nvPr/>
        </p:nvSpPr>
        <p:spPr>
          <a:xfrm>
            <a:off x="8529046" y="3413376"/>
            <a:ext cx="2192209" cy="1148361"/>
          </a:xfrm>
          <a:prstGeom prst="roundRect">
            <a:avLst/>
          </a:prstGeom>
          <a:noFill/>
          <a:ln w="19050">
            <a:solidFill>
              <a:srgbClr val="343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1D5C346-37CD-4824-BBC6-CDDCD4BED5E4}"/>
              </a:ext>
            </a:extLst>
          </p:cNvPr>
          <p:cNvSpPr/>
          <p:nvPr/>
        </p:nvSpPr>
        <p:spPr>
          <a:xfrm>
            <a:off x="1470745" y="3425813"/>
            <a:ext cx="2192209" cy="1148361"/>
          </a:xfrm>
          <a:prstGeom prst="roundRect">
            <a:avLst/>
          </a:prstGeom>
          <a:noFill/>
          <a:ln w="19050">
            <a:solidFill>
              <a:srgbClr val="343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5D21432-414B-4F4C-B2D2-ACA30AFEB387}"/>
              </a:ext>
            </a:extLst>
          </p:cNvPr>
          <p:cNvCxnSpPr/>
          <p:nvPr/>
        </p:nvCxnSpPr>
        <p:spPr>
          <a:xfrm>
            <a:off x="2566851" y="3160395"/>
            <a:ext cx="7528560" cy="0"/>
          </a:xfrm>
          <a:prstGeom prst="line">
            <a:avLst/>
          </a:prstGeom>
          <a:ln w="19050">
            <a:solidFill>
              <a:srgbClr val="3436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4F8A8-3F04-49A0-9868-EACF6CF9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RAISONS </a:t>
            </a:r>
            <a:r>
              <a:rPr lang="en-US" dirty="0" smtClean="0"/>
              <a:t>MAJEURES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EB5BA6B-2750-4A2A-B215-169C4D897019}"/>
              </a:ext>
            </a:extLst>
          </p:cNvPr>
          <p:cNvSpPr/>
          <p:nvPr/>
        </p:nvSpPr>
        <p:spPr>
          <a:xfrm>
            <a:off x="2041071" y="2634615"/>
            <a:ext cx="1051560" cy="1051560"/>
          </a:xfrm>
          <a:prstGeom prst="ellipse">
            <a:avLst/>
          </a:prstGeom>
          <a:solidFill>
            <a:srgbClr val="34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52136A8-CE16-43AC-A4A1-FB6F7DEE49FA}"/>
              </a:ext>
            </a:extLst>
          </p:cNvPr>
          <p:cNvSpPr/>
          <p:nvPr/>
        </p:nvSpPr>
        <p:spPr>
          <a:xfrm>
            <a:off x="5442649" y="2634615"/>
            <a:ext cx="1051560" cy="1051560"/>
          </a:xfrm>
          <a:prstGeom prst="ellipse">
            <a:avLst/>
          </a:prstGeom>
          <a:solidFill>
            <a:srgbClr val="34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B06A4FA-4E3E-468D-A330-A32396D1F0BD}"/>
              </a:ext>
            </a:extLst>
          </p:cNvPr>
          <p:cNvSpPr/>
          <p:nvPr/>
        </p:nvSpPr>
        <p:spPr>
          <a:xfrm>
            <a:off x="9067592" y="2634615"/>
            <a:ext cx="1051560" cy="1051560"/>
          </a:xfrm>
          <a:prstGeom prst="ellipse">
            <a:avLst/>
          </a:prstGeom>
          <a:solidFill>
            <a:srgbClr val="34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C550480-D6CA-4C6F-AB3F-4A355F1CC24F}"/>
              </a:ext>
            </a:extLst>
          </p:cNvPr>
          <p:cNvSpPr/>
          <p:nvPr/>
        </p:nvSpPr>
        <p:spPr>
          <a:xfrm>
            <a:off x="1624107" y="3773539"/>
            <a:ext cx="1885487" cy="4210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000" dirty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LES FRAIS</a:t>
            </a:r>
            <a:endParaRPr lang="en-US" sz="1200" dirty="0">
              <a:solidFill>
                <a:srgbClr val="343669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59E404F-D6B9-4934-A60E-C8DCEC909F04}"/>
              </a:ext>
            </a:extLst>
          </p:cNvPr>
          <p:cNvSpPr/>
          <p:nvPr/>
        </p:nvSpPr>
        <p:spPr>
          <a:xfrm>
            <a:off x="4747983" y="3710867"/>
            <a:ext cx="2440891" cy="7758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000" dirty="0" smtClean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ACCES STRATEGIES</a:t>
            </a:r>
            <a:endParaRPr lang="en-US" sz="1200" dirty="0">
              <a:solidFill>
                <a:srgbClr val="343669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F89680D-6B00-4793-B1BC-6296815B8099}"/>
              </a:ext>
            </a:extLst>
          </p:cNvPr>
          <p:cNvSpPr/>
          <p:nvPr/>
        </p:nvSpPr>
        <p:spPr>
          <a:xfrm>
            <a:off x="8444364" y="3766040"/>
            <a:ext cx="2298016" cy="7749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000" dirty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LA GESTION ACTIVE</a:t>
            </a:r>
            <a:endParaRPr lang="en-US" sz="1200" dirty="0">
              <a:solidFill>
                <a:srgbClr val="343669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8C0AD33-82B4-47D6-B96F-35F38E6C1E9E}"/>
              </a:ext>
            </a:extLst>
          </p:cNvPr>
          <p:cNvGrpSpPr/>
          <p:nvPr/>
        </p:nvGrpSpPr>
        <p:grpSpPr>
          <a:xfrm>
            <a:off x="5625317" y="2747450"/>
            <a:ext cx="686220" cy="688182"/>
            <a:chOff x="1070070" y="1770640"/>
            <a:chExt cx="555624" cy="557213"/>
          </a:xfrm>
          <a:solidFill>
            <a:schemeClr val="bg1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13BB5C04-A308-4361-B8A6-D1D7E86F7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070" y="2129415"/>
              <a:ext cx="487362" cy="198438"/>
            </a:xfrm>
            <a:custGeom>
              <a:avLst/>
              <a:gdLst>
                <a:gd name="T0" fmla="*/ 4 w 224"/>
                <a:gd name="T1" fmla="*/ 72 h 91"/>
                <a:gd name="T2" fmla="*/ 48 w 224"/>
                <a:gd name="T3" fmla="*/ 72 h 91"/>
                <a:gd name="T4" fmla="*/ 64 w 224"/>
                <a:gd name="T5" fmla="*/ 72 h 91"/>
                <a:gd name="T6" fmla="*/ 68 w 224"/>
                <a:gd name="T7" fmla="*/ 68 h 91"/>
                <a:gd name="T8" fmla="*/ 75 w 224"/>
                <a:gd name="T9" fmla="*/ 68 h 91"/>
                <a:gd name="T10" fmla="*/ 118 w 224"/>
                <a:gd name="T11" fmla="*/ 89 h 91"/>
                <a:gd name="T12" fmla="*/ 124 w 224"/>
                <a:gd name="T13" fmla="*/ 91 h 91"/>
                <a:gd name="T14" fmla="*/ 130 w 224"/>
                <a:gd name="T15" fmla="*/ 89 h 91"/>
                <a:gd name="T16" fmla="*/ 218 w 224"/>
                <a:gd name="T17" fmla="*/ 38 h 91"/>
                <a:gd name="T18" fmla="*/ 224 w 224"/>
                <a:gd name="T19" fmla="*/ 27 h 91"/>
                <a:gd name="T20" fmla="*/ 219 w 224"/>
                <a:gd name="T21" fmla="*/ 17 h 91"/>
                <a:gd name="T22" fmla="*/ 209 w 224"/>
                <a:gd name="T23" fmla="*/ 14 h 91"/>
                <a:gd name="T24" fmla="*/ 129 w 224"/>
                <a:gd name="T25" fmla="*/ 28 h 91"/>
                <a:gd name="T26" fmla="*/ 107 w 224"/>
                <a:gd name="T27" fmla="*/ 5 h 91"/>
                <a:gd name="T28" fmla="*/ 104 w 224"/>
                <a:gd name="T29" fmla="*/ 4 h 91"/>
                <a:gd name="T30" fmla="*/ 68 w 224"/>
                <a:gd name="T31" fmla="*/ 4 h 91"/>
                <a:gd name="T32" fmla="*/ 64 w 224"/>
                <a:gd name="T33" fmla="*/ 0 h 91"/>
                <a:gd name="T34" fmla="*/ 48 w 224"/>
                <a:gd name="T35" fmla="*/ 0 h 91"/>
                <a:gd name="T36" fmla="*/ 4 w 224"/>
                <a:gd name="T37" fmla="*/ 0 h 91"/>
                <a:gd name="T38" fmla="*/ 0 w 224"/>
                <a:gd name="T39" fmla="*/ 4 h 91"/>
                <a:gd name="T40" fmla="*/ 0 w 224"/>
                <a:gd name="T41" fmla="*/ 68 h 91"/>
                <a:gd name="T42" fmla="*/ 4 w 224"/>
                <a:gd name="T43" fmla="*/ 72 h 91"/>
                <a:gd name="T44" fmla="*/ 102 w 224"/>
                <a:gd name="T45" fmla="*/ 12 h 91"/>
                <a:gd name="T46" fmla="*/ 134 w 224"/>
                <a:gd name="T47" fmla="*/ 44 h 91"/>
                <a:gd name="T48" fmla="*/ 136 w 224"/>
                <a:gd name="T49" fmla="*/ 49 h 91"/>
                <a:gd name="T50" fmla="*/ 129 w 224"/>
                <a:gd name="T51" fmla="*/ 56 h 91"/>
                <a:gd name="T52" fmla="*/ 124 w 224"/>
                <a:gd name="T53" fmla="*/ 54 h 91"/>
                <a:gd name="T54" fmla="*/ 103 w 224"/>
                <a:gd name="T55" fmla="*/ 33 h 91"/>
                <a:gd name="T56" fmla="*/ 97 w 224"/>
                <a:gd name="T57" fmla="*/ 39 h 91"/>
                <a:gd name="T58" fmla="*/ 118 w 224"/>
                <a:gd name="T59" fmla="*/ 60 h 91"/>
                <a:gd name="T60" fmla="*/ 129 w 224"/>
                <a:gd name="T61" fmla="*/ 64 h 91"/>
                <a:gd name="T62" fmla="*/ 144 w 224"/>
                <a:gd name="T63" fmla="*/ 49 h 91"/>
                <a:gd name="T64" fmla="*/ 140 w 224"/>
                <a:gd name="T65" fmla="*/ 38 h 91"/>
                <a:gd name="T66" fmla="*/ 136 w 224"/>
                <a:gd name="T67" fmla="*/ 35 h 91"/>
                <a:gd name="T68" fmla="*/ 210 w 224"/>
                <a:gd name="T69" fmla="*/ 22 h 91"/>
                <a:gd name="T70" fmla="*/ 214 w 224"/>
                <a:gd name="T71" fmla="*/ 23 h 91"/>
                <a:gd name="T72" fmla="*/ 216 w 224"/>
                <a:gd name="T73" fmla="*/ 27 h 91"/>
                <a:gd name="T74" fmla="*/ 213 w 224"/>
                <a:gd name="T75" fmla="*/ 31 h 91"/>
                <a:gd name="T76" fmla="*/ 126 w 224"/>
                <a:gd name="T77" fmla="*/ 82 h 91"/>
                <a:gd name="T78" fmla="*/ 121 w 224"/>
                <a:gd name="T79" fmla="*/ 82 h 91"/>
                <a:gd name="T80" fmla="*/ 78 w 224"/>
                <a:gd name="T81" fmla="*/ 60 h 91"/>
                <a:gd name="T82" fmla="*/ 76 w 224"/>
                <a:gd name="T83" fmla="*/ 60 h 91"/>
                <a:gd name="T84" fmla="*/ 68 w 224"/>
                <a:gd name="T85" fmla="*/ 60 h 91"/>
                <a:gd name="T86" fmla="*/ 68 w 224"/>
                <a:gd name="T87" fmla="*/ 12 h 91"/>
                <a:gd name="T88" fmla="*/ 102 w 224"/>
                <a:gd name="T89" fmla="*/ 12 h 91"/>
                <a:gd name="T90" fmla="*/ 60 w 224"/>
                <a:gd name="T91" fmla="*/ 64 h 91"/>
                <a:gd name="T92" fmla="*/ 52 w 224"/>
                <a:gd name="T93" fmla="*/ 64 h 91"/>
                <a:gd name="T94" fmla="*/ 52 w 224"/>
                <a:gd name="T95" fmla="*/ 8 h 91"/>
                <a:gd name="T96" fmla="*/ 60 w 224"/>
                <a:gd name="T97" fmla="*/ 8 h 91"/>
                <a:gd name="T98" fmla="*/ 60 w 224"/>
                <a:gd name="T99" fmla="*/ 64 h 91"/>
                <a:gd name="T100" fmla="*/ 8 w 224"/>
                <a:gd name="T101" fmla="*/ 8 h 91"/>
                <a:gd name="T102" fmla="*/ 44 w 224"/>
                <a:gd name="T103" fmla="*/ 8 h 91"/>
                <a:gd name="T104" fmla="*/ 44 w 224"/>
                <a:gd name="T105" fmla="*/ 64 h 91"/>
                <a:gd name="T106" fmla="*/ 8 w 224"/>
                <a:gd name="T107" fmla="*/ 64 h 91"/>
                <a:gd name="T108" fmla="*/ 8 w 224"/>
                <a:gd name="T109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91">
                  <a:moveTo>
                    <a:pt x="4" y="72"/>
                  </a:moveTo>
                  <a:cubicBezTo>
                    <a:pt x="48" y="72"/>
                    <a:pt x="48" y="72"/>
                    <a:pt x="48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6" y="72"/>
                    <a:pt x="68" y="70"/>
                    <a:pt x="68" y="68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90"/>
                    <a:pt x="122" y="91"/>
                    <a:pt x="124" y="91"/>
                  </a:cubicBezTo>
                  <a:cubicBezTo>
                    <a:pt x="126" y="91"/>
                    <a:pt x="128" y="90"/>
                    <a:pt x="130" y="8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22" y="36"/>
                    <a:pt x="224" y="31"/>
                    <a:pt x="224" y="27"/>
                  </a:cubicBezTo>
                  <a:cubicBezTo>
                    <a:pt x="224" y="23"/>
                    <a:pt x="222" y="19"/>
                    <a:pt x="219" y="17"/>
                  </a:cubicBezTo>
                  <a:cubicBezTo>
                    <a:pt x="216" y="14"/>
                    <a:pt x="212" y="13"/>
                    <a:pt x="209" y="14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6" y="4"/>
                    <a:pt x="105" y="4"/>
                    <a:pt x="104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lose/>
                  <a:moveTo>
                    <a:pt x="102" y="12"/>
                  </a:moveTo>
                  <a:cubicBezTo>
                    <a:pt x="134" y="44"/>
                    <a:pt x="134" y="44"/>
                    <a:pt x="134" y="44"/>
                  </a:cubicBezTo>
                  <a:cubicBezTo>
                    <a:pt x="135" y="45"/>
                    <a:pt x="136" y="47"/>
                    <a:pt x="136" y="49"/>
                  </a:cubicBezTo>
                  <a:cubicBezTo>
                    <a:pt x="136" y="53"/>
                    <a:pt x="133" y="56"/>
                    <a:pt x="129" y="56"/>
                  </a:cubicBezTo>
                  <a:cubicBezTo>
                    <a:pt x="127" y="56"/>
                    <a:pt x="125" y="55"/>
                    <a:pt x="124" y="5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1" y="62"/>
                    <a:pt x="125" y="64"/>
                    <a:pt x="129" y="64"/>
                  </a:cubicBezTo>
                  <a:cubicBezTo>
                    <a:pt x="137" y="64"/>
                    <a:pt x="144" y="57"/>
                    <a:pt x="144" y="49"/>
                  </a:cubicBezTo>
                  <a:cubicBezTo>
                    <a:pt x="144" y="45"/>
                    <a:pt x="142" y="41"/>
                    <a:pt x="140" y="38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2"/>
                    <a:pt x="213" y="22"/>
                    <a:pt x="214" y="23"/>
                  </a:cubicBezTo>
                  <a:cubicBezTo>
                    <a:pt x="215" y="24"/>
                    <a:pt x="216" y="25"/>
                    <a:pt x="216" y="27"/>
                  </a:cubicBezTo>
                  <a:cubicBezTo>
                    <a:pt x="216" y="29"/>
                    <a:pt x="215" y="30"/>
                    <a:pt x="213" y="31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5" y="83"/>
                    <a:pt x="123" y="83"/>
                    <a:pt x="121" y="82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7" y="60"/>
                    <a:pt x="77" y="60"/>
                    <a:pt x="76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12"/>
                    <a:pt x="68" y="12"/>
                    <a:pt x="68" y="12"/>
                  </a:cubicBezTo>
                  <a:lnTo>
                    <a:pt x="102" y="12"/>
                  </a:lnTo>
                  <a:close/>
                  <a:moveTo>
                    <a:pt x="60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lnTo>
                    <a:pt x="60" y="64"/>
                  </a:lnTo>
                  <a:close/>
                  <a:moveTo>
                    <a:pt x="8" y="8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8" y="64"/>
                    <a:pt x="8" y="64"/>
                    <a:pt x="8" y="6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xmlns="" id="{FAB2F8A8-631F-4765-9574-5D051FB97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770" y="1770640"/>
              <a:ext cx="365125" cy="366713"/>
            </a:xfrm>
            <a:custGeom>
              <a:avLst/>
              <a:gdLst>
                <a:gd name="T0" fmla="*/ 84 w 168"/>
                <a:gd name="T1" fmla="*/ 168 h 168"/>
                <a:gd name="T2" fmla="*/ 168 w 168"/>
                <a:gd name="T3" fmla="*/ 84 h 168"/>
                <a:gd name="T4" fmla="*/ 84 w 168"/>
                <a:gd name="T5" fmla="*/ 0 h 168"/>
                <a:gd name="T6" fmla="*/ 0 w 168"/>
                <a:gd name="T7" fmla="*/ 84 h 168"/>
                <a:gd name="T8" fmla="*/ 84 w 168"/>
                <a:gd name="T9" fmla="*/ 168 h 168"/>
                <a:gd name="T10" fmla="*/ 84 w 168"/>
                <a:gd name="T11" fmla="*/ 8 h 168"/>
                <a:gd name="T12" fmla="*/ 160 w 168"/>
                <a:gd name="T13" fmla="*/ 84 h 168"/>
                <a:gd name="T14" fmla="*/ 84 w 168"/>
                <a:gd name="T15" fmla="*/ 160 h 168"/>
                <a:gd name="T16" fmla="*/ 8 w 168"/>
                <a:gd name="T17" fmla="*/ 84 h 168"/>
                <a:gd name="T18" fmla="*/ 84 w 168"/>
                <a:gd name="T1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lose/>
                  <a:moveTo>
                    <a:pt x="84" y="8"/>
                  </a:moveTo>
                  <a:cubicBezTo>
                    <a:pt x="126" y="8"/>
                    <a:pt x="160" y="42"/>
                    <a:pt x="160" y="84"/>
                  </a:cubicBezTo>
                  <a:cubicBezTo>
                    <a:pt x="160" y="126"/>
                    <a:pt x="126" y="160"/>
                    <a:pt x="84" y="160"/>
                  </a:cubicBezTo>
                  <a:cubicBezTo>
                    <a:pt x="42" y="160"/>
                    <a:pt x="8" y="126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xmlns="" id="{107DAF83-2402-4076-B131-28DB4C67F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4695" y="1805565"/>
              <a:ext cx="295275" cy="296863"/>
            </a:xfrm>
            <a:custGeom>
              <a:avLst/>
              <a:gdLst>
                <a:gd name="T0" fmla="*/ 68 w 136"/>
                <a:gd name="T1" fmla="*/ 136 h 136"/>
                <a:gd name="T2" fmla="*/ 136 w 136"/>
                <a:gd name="T3" fmla="*/ 68 h 136"/>
                <a:gd name="T4" fmla="*/ 68 w 136"/>
                <a:gd name="T5" fmla="*/ 0 h 136"/>
                <a:gd name="T6" fmla="*/ 0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128 w 136"/>
                <a:gd name="T13" fmla="*/ 68 h 136"/>
                <a:gd name="T14" fmla="*/ 68 w 136"/>
                <a:gd name="T15" fmla="*/ 128 h 136"/>
                <a:gd name="T16" fmla="*/ 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105" y="136"/>
                    <a:pt x="136" y="105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5"/>
                    <a:pt x="31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101" y="8"/>
                    <a:pt x="128" y="35"/>
                    <a:pt x="128" y="68"/>
                  </a:cubicBezTo>
                  <a:cubicBezTo>
                    <a:pt x="128" y="101"/>
                    <a:pt x="101" y="128"/>
                    <a:pt x="68" y="128"/>
                  </a:cubicBezTo>
                  <a:cubicBezTo>
                    <a:pt x="35" y="128"/>
                    <a:pt x="8" y="101"/>
                    <a:pt x="8" y="68"/>
                  </a:cubicBezTo>
                  <a:cubicBezTo>
                    <a:pt x="8" y="35"/>
                    <a:pt x="35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xmlns="" id="{FA322D34-F8A5-477A-9411-5E9537F5A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82" y="1867477"/>
              <a:ext cx="87312" cy="157163"/>
            </a:xfrm>
            <a:custGeom>
              <a:avLst/>
              <a:gdLst>
                <a:gd name="T0" fmla="*/ 24 w 40"/>
                <a:gd name="T1" fmla="*/ 56 h 72"/>
                <a:gd name="T2" fmla="*/ 16 w 40"/>
                <a:gd name="T3" fmla="*/ 56 h 72"/>
                <a:gd name="T4" fmla="*/ 8 w 40"/>
                <a:gd name="T5" fmla="*/ 48 h 72"/>
                <a:gd name="T6" fmla="*/ 0 w 40"/>
                <a:gd name="T7" fmla="*/ 48 h 72"/>
                <a:gd name="T8" fmla="*/ 16 w 40"/>
                <a:gd name="T9" fmla="*/ 64 h 72"/>
                <a:gd name="T10" fmla="*/ 16 w 40"/>
                <a:gd name="T11" fmla="*/ 72 h 72"/>
                <a:gd name="T12" fmla="*/ 24 w 40"/>
                <a:gd name="T13" fmla="*/ 72 h 72"/>
                <a:gd name="T14" fmla="*/ 24 w 40"/>
                <a:gd name="T15" fmla="*/ 64 h 72"/>
                <a:gd name="T16" fmla="*/ 40 w 40"/>
                <a:gd name="T17" fmla="*/ 48 h 72"/>
                <a:gd name="T18" fmla="*/ 24 w 40"/>
                <a:gd name="T19" fmla="*/ 32 h 72"/>
                <a:gd name="T20" fmla="*/ 16 w 40"/>
                <a:gd name="T21" fmla="*/ 32 h 72"/>
                <a:gd name="T22" fmla="*/ 8 w 40"/>
                <a:gd name="T23" fmla="*/ 24 h 72"/>
                <a:gd name="T24" fmla="*/ 16 w 40"/>
                <a:gd name="T25" fmla="*/ 16 h 72"/>
                <a:gd name="T26" fmla="*/ 24 w 40"/>
                <a:gd name="T27" fmla="*/ 16 h 72"/>
                <a:gd name="T28" fmla="*/ 32 w 40"/>
                <a:gd name="T29" fmla="*/ 24 h 72"/>
                <a:gd name="T30" fmla="*/ 40 w 40"/>
                <a:gd name="T31" fmla="*/ 24 h 72"/>
                <a:gd name="T32" fmla="*/ 24 w 40"/>
                <a:gd name="T33" fmla="*/ 8 h 72"/>
                <a:gd name="T34" fmla="*/ 24 w 40"/>
                <a:gd name="T35" fmla="*/ 0 h 72"/>
                <a:gd name="T36" fmla="*/ 16 w 40"/>
                <a:gd name="T37" fmla="*/ 0 h 72"/>
                <a:gd name="T38" fmla="*/ 16 w 40"/>
                <a:gd name="T39" fmla="*/ 8 h 72"/>
                <a:gd name="T40" fmla="*/ 0 w 40"/>
                <a:gd name="T41" fmla="*/ 24 h 72"/>
                <a:gd name="T42" fmla="*/ 16 w 40"/>
                <a:gd name="T43" fmla="*/ 40 h 72"/>
                <a:gd name="T44" fmla="*/ 24 w 40"/>
                <a:gd name="T45" fmla="*/ 40 h 72"/>
                <a:gd name="T46" fmla="*/ 32 w 40"/>
                <a:gd name="T47" fmla="*/ 48 h 72"/>
                <a:gd name="T48" fmla="*/ 24 w 40"/>
                <a:gd name="T49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72">
                  <a:moveTo>
                    <a:pt x="24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2" y="56"/>
                    <a:pt x="8" y="52"/>
                    <a:pt x="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7"/>
                    <a:pt x="7" y="64"/>
                    <a:pt x="16" y="64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3" y="64"/>
                    <a:pt x="40" y="57"/>
                    <a:pt x="40" y="48"/>
                  </a:cubicBezTo>
                  <a:cubicBezTo>
                    <a:pt x="40" y="39"/>
                    <a:pt x="33" y="32"/>
                    <a:pt x="24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2" y="32"/>
                    <a:pt x="8" y="28"/>
                    <a:pt x="8" y="24"/>
                  </a:cubicBezTo>
                  <a:cubicBezTo>
                    <a:pt x="8" y="20"/>
                    <a:pt x="12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8" y="16"/>
                    <a:pt x="32" y="20"/>
                    <a:pt x="3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7" y="8"/>
                    <a:pt x="0" y="15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40"/>
                    <a:pt x="32" y="44"/>
                    <a:pt x="32" y="48"/>
                  </a:cubicBezTo>
                  <a:cubicBezTo>
                    <a:pt x="32" y="52"/>
                    <a:pt x="28" y="56"/>
                    <a:pt x="2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9C60EEB8-89C8-47AC-BBA2-16439CAF6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032" y="1927802"/>
              <a:ext cx="52387" cy="52388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16 w 24"/>
                <a:gd name="T13" fmla="*/ 12 h 24"/>
                <a:gd name="T14" fmla="*/ 12 w 24"/>
                <a:gd name="T15" fmla="*/ 16 h 24"/>
                <a:gd name="T16" fmla="*/ 8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7C3E2083-E555-4B58-8CC5-C4A7BD739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2657" y="1927802"/>
              <a:ext cx="52387" cy="52388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16 w 24"/>
                <a:gd name="T13" fmla="*/ 12 h 24"/>
                <a:gd name="T14" fmla="*/ 12 w 24"/>
                <a:gd name="T15" fmla="*/ 16 h 24"/>
                <a:gd name="T16" fmla="*/ 8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1">
              <a:extLst>
                <a:ext uri="{FF2B5EF4-FFF2-40B4-BE49-F238E27FC236}">
                  <a16:creationId xmlns:a16="http://schemas.microsoft.com/office/drawing/2014/main" xmlns="" id="{DD5CEFAF-D057-4613-AF9C-C8D3E68A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807" y="2042102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xmlns="" id="{72F254DD-F9B1-4176-9718-23C26336B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2" y="2042102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xmlns="" id="{FF20B6F0-A19A-453F-B22E-E34769A72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882" y="2042102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xmlns="" id="{C3BC0BC5-D6F8-4F10-8A23-1B208CDF8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845" y="19452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xmlns="" id="{782D3FA4-9C11-4EBE-B115-D19A2E540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95" y="20849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xmlns="" id="{A0A89DA8-19C6-459A-8434-E17454A2C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970" y="20849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xmlns="" id="{779DD646-E72E-4A1C-A3C2-9701E5FD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920" y="19452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xmlns="" id="{31ABEA82-55D3-4DB9-88F0-719218477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95" y="19452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xmlns="" id="{85DF85A3-5D5C-4782-A154-5F1172BFC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045" y="22945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xmlns="" id="{A922C7ED-D5CD-40BA-B6DB-6BAB1D09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970" y="22945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1">
              <a:extLst>
                <a:ext uri="{FF2B5EF4-FFF2-40B4-BE49-F238E27FC236}">
                  <a16:creationId xmlns:a16="http://schemas.microsoft.com/office/drawing/2014/main" xmlns="" id="{D6A03A3E-79A3-46CB-AB24-1E436EEA3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95" y="22945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xmlns="" id="{9026C5A9-229A-4302-8F03-168223D67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32" y="22945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xmlns="" id="{93DCAC6C-2B6F-4DAF-8FA0-4D3529474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120" y="22945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xmlns="" id="{B5CD5966-78AB-4E0A-84C1-9E4FF8CC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95" y="22945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xmlns="" id="{20B6163F-6C35-41F1-8953-F8BAC0751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95" y="1980190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xmlns="" id="{165F925A-F127-429B-B293-99B30331F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32" y="2259590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xmlns="" id="{8F55011A-CC5D-4266-B85D-B9B6DCFC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32" y="22246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xmlns="" id="{CD76B715-0EE1-47CA-B255-4235774F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32" y="2189740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xmlns="" id="{50DAC375-3401-4129-A85A-29E05623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32" y="21548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xmlns="" id="{F062D490-4315-4ED1-B703-9153678F6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32" y="2119890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1">
              <a:extLst>
                <a:ext uri="{FF2B5EF4-FFF2-40B4-BE49-F238E27FC236}">
                  <a16:creationId xmlns:a16="http://schemas.microsoft.com/office/drawing/2014/main" xmlns="" id="{5120A221-3C2E-41C4-90BE-B33C54BE4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32" y="20849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2">
              <a:extLst>
                <a:ext uri="{FF2B5EF4-FFF2-40B4-BE49-F238E27FC236}">
                  <a16:creationId xmlns:a16="http://schemas.microsoft.com/office/drawing/2014/main" xmlns="" id="{2B6B802E-AD8A-478C-ADF8-E0CD1F1A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95" y="201511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xmlns="" id="{42506319-9E2C-43F6-9688-8A2BEBB59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95" y="2050040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xmlns="" id="{E130FE85-2A30-466C-8301-3CBBA7AE0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95" y="2084965"/>
              <a:ext cx="174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2999699-A1B6-41C5-9147-3226FFD298B6}"/>
              </a:ext>
            </a:extLst>
          </p:cNvPr>
          <p:cNvGrpSpPr/>
          <p:nvPr/>
        </p:nvGrpSpPr>
        <p:grpSpPr>
          <a:xfrm>
            <a:off x="9251776" y="2788054"/>
            <a:ext cx="712877" cy="639318"/>
            <a:chOff x="1622520" y="1315662"/>
            <a:chExt cx="1046162" cy="938213"/>
          </a:xfrm>
          <a:solidFill>
            <a:schemeClr val="bg1"/>
          </a:solidFill>
        </p:grpSpPr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xmlns="" id="{ADFF6F46-6093-4E78-9E9F-E614014F7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1295" y="1552200"/>
              <a:ext cx="342900" cy="292100"/>
            </a:xfrm>
            <a:custGeom>
              <a:avLst/>
              <a:gdLst>
                <a:gd name="T0" fmla="*/ 159 w 159"/>
                <a:gd name="T1" fmla="*/ 126 h 135"/>
                <a:gd name="T2" fmla="*/ 158 w 159"/>
                <a:gd name="T3" fmla="*/ 27 h 135"/>
                <a:gd name="T4" fmla="*/ 151 w 159"/>
                <a:gd name="T5" fmla="*/ 11 h 135"/>
                <a:gd name="T6" fmla="*/ 122 w 159"/>
                <a:gd name="T7" fmla="*/ 0 h 135"/>
                <a:gd name="T8" fmla="*/ 105 w 159"/>
                <a:gd name="T9" fmla="*/ 0 h 135"/>
                <a:gd name="T10" fmla="*/ 95 w 159"/>
                <a:gd name="T11" fmla="*/ 60 h 135"/>
                <a:gd name="T12" fmla="*/ 92 w 159"/>
                <a:gd name="T13" fmla="*/ 26 h 135"/>
                <a:gd name="T14" fmla="*/ 97 w 159"/>
                <a:gd name="T15" fmla="*/ 16 h 135"/>
                <a:gd name="T16" fmla="*/ 89 w 159"/>
                <a:gd name="T17" fmla="*/ 0 h 135"/>
                <a:gd name="T18" fmla="*/ 71 w 159"/>
                <a:gd name="T19" fmla="*/ 0 h 135"/>
                <a:gd name="T20" fmla="*/ 62 w 159"/>
                <a:gd name="T21" fmla="*/ 16 h 135"/>
                <a:gd name="T22" fmla="*/ 68 w 159"/>
                <a:gd name="T23" fmla="*/ 26 h 135"/>
                <a:gd name="T24" fmla="*/ 64 w 159"/>
                <a:gd name="T25" fmla="*/ 62 h 135"/>
                <a:gd name="T26" fmla="*/ 52 w 159"/>
                <a:gd name="T27" fmla="*/ 0 h 135"/>
                <a:gd name="T28" fmla="*/ 35 w 159"/>
                <a:gd name="T29" fmla="*/ 0 h 135"/>
                <a:gd name="T30" fmla="*/ 0 w 159"/>
                <a:gd name="T31" fmla="*/ 27 h 135"/>
                <a:gd name="T32" fmla="*/ 0 w 159"/>
                <a:gd name="T33" fmla="*/ 133 h 135"/>
                <a:gd name="T34" fmla="*/ 159 w 159"/>
                <a:gd name="T35" fmla="*/ 135 h 135"/>
                <a:gd name="T36" fmla="*/ 159 w 159"/>
                <a:gd name="T37" fmla="*/ 126 h 135"/>
                <a:gd name="T38" fmla="*/ 79 w 159"/>
                <a:gd name="T39" fmla="*/ 63 h 135"/>
                <a:gd name="T40" fmla="*/ 80 w 159"/>
                <a:gd name="T41" fmla="*/ 72 h 135"/>
                <a:gd name="T42" fmla="*/ 79 w 159"/>
                <a:gd name="T43" fmla="*/ 72 h 135"/>
                <a:gd name="T44" fmla="*/ 78 w 159"/>
                <a:gd name="T45" fmla="*/ 71 h 135"/>
                <a:gd name="T46" fmla="*/ 79 w 159"/>
                <a:gd name="T47" fmla="*/ 63 h 135"/>
                <a:gd name="T48" fmla="*/ 16 w 159"/>
                <a:gd name="T49" fmla="*/ 117 h 135"/>
                <a:gd name="T50" fmla="*/ 16 w 159"/>
                <a:gd name="T51" fmla="*/ 26 h 135"/>
                <a:gd name="T52" fmla="*/ 35 w 159"/>
                <a:gd name="T53" fmla="*/ 15 h 135"/>
                <a:gd name="T54" fmla="*/ 39 w 159"/>
                <a:gd name="T55" fmla="*/ 15 h 135"/>
                <a:gd name="T56" fmla="*/ 54 w 159"/>
                <a:gd name="T57" fmla="*/ 96 h 135"/>
                <a:gd name="T58" fmla="*/ 80 w 159"/>
                <a:gd name="T59" fmla="*/ 96 h 135"/>
                <a:gd name="T60" fmla="*/ 80 w 159"/>
                <a:gd name="T61" fmla="*/ 96 h 135"/>
                <a:gd name="T62" fmla="*/ 80 w 159"/>
                <a:gd name="T63" fmla="*/ 96 h 135"/>
                <a:gd name="T64" fmla="*/ 105 w 159"/>
                <a:gd name="T65" fmla="*/ 96 h 135"/>
                <a:gd name="T66" fmla="*/ 119 w 159"/>
                <a:gd name="T67" fmla="*/ 15 h 135"/>
                <a:gd name="T68" fmla="*/ 122 w 159"/>
                <a:gd name="T69" fmla="*/ 15 h 135"/>
                <a:gd name="T70" fmla="*/ 140 w 159"/>
                <a:gd name="T71" fmla="*/ 22 h 135"/>
                <a:gd name="T72" fmla="*/ 142 w 159"/>
                <a:gd name="T73" fmla="*/ 26 h 135"/>
                <a:gd name="T74" fmla="*/ 142 w 159"/>
                <a:gd name="T75" fmla="*/ 26 h 135"/>
                <a:gd name="T76" fmla="*/ 143 w 159"/>
                <a:gd name="T77" fmla="*/ 118 h 135"/>
                <a:gd name="T78" fmla="*/ 16 w 159"/>
                <a:gd name="T79" fmla="*/ 1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9" h="135">
                  <a:moveTo>
                    <a:pt x="159" y="126"/>
                  </a:moveTo>
                  <a:cubicBezTo>
                    <a:pt x="159" y="126"/>
                    <a:pt x="158" y="54"/>
                    <a:pt x="158" y="27"/>
                  </a:cubicBezTo>
                  <a:cubicBezTo>
                    <a:pt x="158" y="21"/>
                    <a:pt x="156" y="16"/>
                    <a:pt x="151" y="11"/>
                  </a:cubicBezTo>
                  <a:cubicBezTo>
                    <a:pt x="144" y="4"/>
                    <a:pt x="133" y="0"/>
                    <a:pt x="1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8" y="0"/>
                    <a:pt x="0" y="11"/>
                    <a:pt x="0" y="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9" y="135"/>
                    <a:pt x="159" y="135"/>
                    <a:pt x="159" y="135"/>
                  </a:cubicBezTo>
                  <a:lnTo>
                    <a:pt x="159" y="126"/>
                  </a:lnTo>
                  <a:close/>
                  <a:moveTo>
                    <a:pt x="79" y="63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1"/>
                    <a:pt x="78" y="71"/>
                    <a:pt x="78" y="71"/>
                  </a:cubicBezTo>
                  <a:lnTo>
                    <a:pt x="79" y="63"/>
                  </a:lnTo>
                  <a:close/>
                  <a:moveTo>
                    <a:pt x="16" y="117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2"/>
                    <a:pt x="26" y="15"/>
                    <a:pt x="35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8" y="15"/>
                    <a:pt x="136" y="18"/>
                    <a:pt x="140" y="22"/>
                  </a:cubicBezTo>
                  <a:cubicBezTo>
                    <a:pt x="140" y="23"/>
                    <a:pt x="142" y="25"/>
                    <a:pt x="142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48"/>
                    <a:pt x="143" y="98"/>
                    <a:pt x="143" y="118"/>
                  </a:cubicBezTo>
                  <a:lnTo>
                    <a:pt x="16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xmlns="" id="{CE79139D-36B8-4F74-95E3-7D1B2B7B72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4320" y="1315662"/>
              <a:ext cx="195263" cy="206375"/>
            </a:xfrm>
            <a:custGeom>
              <a:avLst/>
              <a:gdLst>
                <a:gd name="T0" fmla="*/ 45 w 90"/>
                <a:gd name="T1" fmla="*/ 95 h 95"/>
                <a:gd name="T2" fmla="*/ 90 w 90"/>
                <a:gd name="T3" fmla="*/ 47 h 95"/>
                <a:gd name="T4" fmla="*/ 45 w 90"/>
                <a:gd name="T5" fmla="*/ 0 h 95"/>
                <a:gd name="T6" fmla="*/ 12 w 90"/>
                <a:gd name="T7" fmla="*/ 15 h 95"/>
                <a:gd name="T8" fmla="*/ 6 w 90"/>
                <a:gd name="T9" fmla="*/ 23 h 95"/>
                <a:gd name="T10" fmla="*/ 0 w 90"/>
                <a:gd name="T11" fmla="*/ 47 h 95"/>
                <a:gd name="T12" fmla="*/ 45 w 90"/>
                <a:gd name="T13" fmla="*/ 95 h 95"/>
                <a:gd name="T14" fmla="*/ 20 w 90"/>
                <a:gd name="T15" fmla="*/ 31 h 95"/>
                <a:gd name="T16" fmla="*/ 21 w 90"/>
                <a:gd name="T17" fmla="*/ 30 h 95"/>
                <a:gd name="T18" fmla="*/ 24 w 90"/>
                <a:gd name="T19" fmla="*/ 26 h 95"/>
                <a:gd name="T20" fmla="*/ 24 w 90"/>
                <a:gd name="T21" fmla="*/ 26 h 95"/>
                <a:gd name="T22" fmla="*/ 45 w 90"/>
                <a:gd name="T23" fmla="*/ 16 h 95"/>
                <a:gd name="T24" fmla="*/ 74 w 90"/>
                <a:gd name="T25" fmla="*/ 47 h 95"/>
                <a:gd name="T26" fmla="*/ 45 w 90"/>
                <a:gd name="T27" fmla="*/ 79 h 95"/>
                <a:gd name="T28" fmla="*/ 16 w 90"/>
                <a:gd name="T29" fmla="*/ 47 h 95"/>
                <a:gd name="T30" fmla="*/ 20 w 90"/>
                <a:gd name="T31" fmla="*/ 3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5">
                  <a:moveTo>
                    <a:pt x="45" y="95"/>
                  </a:moveTo>
                  <a:cubicBezTo>
                    <a:pt x="70" y="95"/>
                    <a:pt x="90" y="73"/>
                    <a:pt x="90" y="47"/>
                  </a:cubicBezTo>
                  <a:cubicBezTo>
                    <a:pt x="90" y="21"/>
                    <a:pt x="70" y="0"/>
                    <a:pt x="45" y="0"/>
                  </a:cubicBezTo>
                  <a:cubicBezTo>
                    <a:pt x="32" y="0"/>
                    <a:pt x="20" y="5"/>
                    <a:pt x="12" y="15"/>
                  </a:cubicBezTo>
                  <a:cubicBezTo>
                    <a:pt x="10" y="17"/>
                    <a:pt x="8" y="20"/>
                    <a:pt x="6" y="23"/>
                  </a:cubicBezTo>
                  <a:cubicBezTo>
                    <a:pt x="2" y="30"/>
                    <a:pt x="0" y="39"/>
                    <a:pt x="0" y="47"/>
                  </a:cubicBezTo>
                  <a:cubicBezTo>
                    <a:pt x="0" y="73"/>
                    <a:pt x="20" y="95"/>
                    <a:pt x="45" y="95"/>
                  </a:cubicBezTo>
                  <a:close/>
                  <a:moveTo>
                    <a:pt x="20" y="31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2" y="28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30" y="19"/>
                    <a:pt x="37" y="16"/>
                    <a:pt x="45" y="16"/>
                  </a:cubicBezTo>
                  <a:cubicBezTo>
                    <a:pt x="61" y="16"/>
                    <a:pt x="74" y="30"/>
                    <a:pt x="74" y="47"/>
                  </a:cubicBezTo>
                  <a:cubicBezTo>
                    <a:pt x="74" y="64"/>
                    <a:pt x="61" y="79"/>
                    <a:pt x="45" y="79"/>
                  </a:cubicBezTo>
                  <a:cubicBezTo>
                    <a:pt x="29" y="79"/>
                    <a:pt x="16" y="65"/>
                    <a:pt x="16" y="47"/>
                  </a:cubicBezTo>
                  <a:cubicBezTo>
                    <a:pt x="16" y="41"/>
                    <a:pt x="18" y="36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xmlns="" id="{C5954BC3-3386-4E32-A206-38BD7C6F2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2520" y="1960187"/>
              <a:ext cx="346075" cy="293688"/>
            </a:xfrm>
            <a:custGeom>
              <a:avLst/>
              <a:gdLst>
                <a:gd name="T0" fmla="*/ 158 w 160"/>
                <a:gd name="T1" fmla="*/ 27 h 136"/>
                <a:gd name="T2" fmla="*/ 151 w 160"/>
                <a:gd name="T3" fmla="*/ 11 h 136"/>
                <a:gd name="T4" fmla="*/ 123 w 160"/>
                <a:gd name="T5" fmla="*/ 0 h 136"/>
                <a:gd name="T6" fmla="*/ 106 w 160"/>
                <a:gd name="T7" fmla="*/ 0 h 136"/>
                <a:gd name="T8" fmla="*/ 96 w 160"/>
                <a:gd name="T9" fmla="*/ 60 h 136"/>
                <a:gd name="T10" fmla="*/ 92 w 160"/>
                <a:gd name="T11" fmla="*/ 26 h 136"/>
                <a:gd name="T12" fmla="*/ 97 w 160"/>
                <a:gd name="T13" fmla="*/ 16 h 136"/>
                <a:gd name="T14" fmla="*/ 89 w 160"/>
                <a:gd name="T15" fmla="*/ 1 h 136"/>
                <a:gd name="T16" fmla="*/ 71 w 160"/>
                <a:gd name="T17" fmla="*/ 1 h 136"/>
                <a:gd name="T18" fmla="*/ 62 w 160"/>
                <a:gd name="T19" fmla="*/ 16 h 136"/>
                <a:gd name="T20" fmla="*/ 68 w 160"/>
                <a:gd name="T21" fmla="*/ 26 h 136"/>
                <a:gd name="T22" fmla="*/ 64 w 160"/>
                <a:gd name="T23" fmla="*/ 62 h 136"/>
                <a:gd name="T24" fmla="*/ 52 w 160"/>
                <a:gd name="T25" fmla="*/ 0 h 136"/>
                <a:gd name="T26" fmla="*/ 35 w 160"/>
                <a:gd name="T27" fmla="*/ 0 h 136"/>
                <a:gd name="T28" fmla="*/ 0 w 160"/>
                <a:gd name="T29" fmla="*/ 27 h 136"/>
                <a:gd name="T30" fmla="*/ 0 w 160"/>
                <a:gd name="T31" fmla="*/ 134 h 136"/>
                <a:gd name="T32" fmla="*/ 159 w 160"/>
                <a:gd name="T33" fmla="*/ 136 h 136"/>
                <a:gd name="T34" fmla="*/ 159 w 160"/>
                <a:gd name="T35" fmla="*/ 127 h 136"/>
                <a:gd name="T36" fmla="*/ 158 w 160"/>
                <a:gd name="T37" fmla="*/ 27 h 136"/>
                <a:gd name="T38" fmla="*/ 80 w 160"/>
                <a:gd name="T39" fmla="*/ 64 h 136"/>
                <a:gd name="T40" fmla="*/ 80 w 160"/>
                <a:gd name="T41" fmla="*/ 72 h 136"/>
                <a:gd name="T42" fmla="*/ 80 w 160"/>
                <a:gd name="T43" fmla="*/ 73 h 136"/>
                <a:gd name="T44" fmla="*/ 78 w 160"/>
                <a:gd name="T45" fmla="*/ 72 h 136"/>
                <a:gd name="T46" fmla="*/ 80 w 160"/>
                <a:gd name="T47" fmla="*/ 64 h 136"/>
                <a:gd name="T48" fmla="*/ 16 w 160"/>
                <a:gd name="T49" fmla="*/ 117 h 136"/>
                <a:gd name="T50" fmla="*/ 16 w 160"/>
                <a:gd name="T51" fmla="*/ 27 h 136"/>
                <a:gd name="T52" fmla="*/ 35 w 160"/>
                <a:gd name="T53" fmla="*/ 16 h 136"/>
                <a:gd name="T54" fmla="*/ 39 w 160"/>
                <a:gd name="T55" fmla="*/ 16 h 136"/>
                <a:gd name="T56" fmla="*/ 54 w 160"/>
                <a:gd name="T57" fmla="*/ 96 h 136"/>
                <a:gd name="T58" fmla="*/ 80 w 160"/>
                <a:gd name="T59" fmla="*/ 96 h 136"/>
                <a:gd name="T60" fmla="*/ 80 w 160"/>
                <a:gd name="T61" fmla="*/ 96 h 136"/>
                <a:gd name="T62" fmla="*/ 80 w 160"/>
                <a:gd name="T63" fmla="*/ 96 h 136"/>
                <a:gd name="T64" fmla="*/ 105 w 160"/>
                <a:gd name="T65" fmla="*/ 96 h 136"/>
                <a:gd name="T66" fmla="*/ 119 w 160"/>
                <a:gd name="T67" fmla="*/ 16 h 136"/>
                <a:gd name="T68" fmla="*/ 122 w 160"/>
                <a:gd name="T69" fmla="*/ 16 h 136"/>
                <a:gd name="T70" fmla="*/ 140 w 160"/>
                <a:gd name="T71" fmla="*/ 22 h 136"/>
                <a:gd name="T72" fmla="*/ 142 w 160"/>
                <a:gd name="T73" fmla="*/ 27 h 136"/>
                <a:gd name="T74" fmla="*/ 142 w 160"/>
                <a:gd name="T75" fmla="*/ 27 h 136"/>
                <a:gd name="T76" fmla="*/ 143 w 160"/>
                <a:gd name="T77" fmla="*/ 119 h 136"/>
                <a:gd name="T78" fmla="*/ 16 w 160"/>
                <a:gd name="T7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136">
                  <a:moveTo>
                    <a:pt x="158" y="27"/>
                  </a:moveTo>
                  <a:cubicBezTo>
                    <a:pt x="158" y="21"/>
                    <a:pt x="156" y="16"/>
                    <a:pt x="151" y="11"/>
                  </a:cubicBezTo>
                  <a:cubicBezTo>
                    <a:pt x="144" y="4"/>
                    <a:pt x="133" y="0"/>
                    <a:pt x="123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8" y="0"/>
                    <a:pt x="0" y="11"/>
                    <a:pt x="0" y="2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60" y="126"/>
                    <a:pt x="158" y="54"/>
                    <a:pt x="158" y="27"/>
                  </a:cubicBezTo>
                  <a:close/>
                  <a:moveTo>
                    <a:pt x="80" y="64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8" y="72"/>
                    <a:pt x="78" y="72"/>
                    <a:pt x="78" y="72"/>
                  </a:cubicBezTo>
                  <a:lnTo>
                    <a:pt x="80" y="64"/>
                  </a:lnTo>
                  <a:close/>
                  <a:moveTo>
                    <a:pt x="16" y="11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2"/>
                    <a:pt x="26" y="16"/>
                    <a:pt x="3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8" y="16"/>
                    <a:pt x="136" y="18"/>
                    <a:pt x="140" y="22"/>
                  </a:cubicBezTo>
                  <a:cubicBezTo>
                    <a:pt x="140" y="23"/>
                    <a:pt x="142" y="25"/>
                    <a:pt x="14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48"/>
                    <a:pt x="143" y="99"/>
                    <a:pt x="143" y="119"/>
                  </a:cubicBezTo>
                  <a:lnTo>
                    <a:pt x="16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xmlns="" id="{010AD450-3FB3-4C7A-9D77-9E4E1CB3E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5545" y="1723650"/>
              <a:ext cx="196850" cy="206375"/>
            </a:xfrm>
            <a:custGeom>
              <a:avLst/>
              <a:gdLst>
                <a:gd name="T0" fmla="*/ 46 w 91"/>
                <a:gd name="T1" fmla="*/ 95 h 95"/>
                <a:gd name="T2" fmla="*/ 91 w 91"/>
                <a:gd name="T3" fmla="*/ 47 h 95"/>
                <a:gd name="T4" fmla="*/ 46 w 91"/>
                <a:gd name="T5" fmla="*/ 0 h 95"/>
                <a:gd name="T6" fmla="*/ 12 w 91"/>
                <a:gd name="T7" fmla="*/ 15 h 95"/>
                <a:gd name="T8" fmla="*/ 7 w 91"/>
                <a:gd name="T9" fmla="*/ 23 h 95"/>
                <a:gd name="T10" fmla="*/ 1 w 91"/>
                <a:gd name="T11" fmla="*/ 47 h 95"/>
                <a:gd name="T12" fmla="*/ 46 w 91"/>
                <a:gd name="T13" fmla="*/ 95 h 95"/>
                <a:gd name="T14" fmla="*/ 21 w 91"/>
                <a:gd name="T15" fmla="*/ 31 h 95"/>
                <a:gd name="T16" fmla="*/ 21 w 91"/>
                <a:gd name="T17" fmla="*/ 31 h 95"/>
                <a:gd name="T18" fmla="*/ 24 w 91"/>
                <a:gd name="T19" fmla="*/ 27 h 95"/>
                <a:gd name="T20" fmla="*/ 24 w 91"/>
                <a:gd name="T21" fmla="*/ 26 h 95"/>
                <a:gd name="T22" fmla="*/ 46 w 91"/>
                <a:gd name="T23" fmla="*/ 16 h 95"/>
                <a:gd name="T24" fmla="*/ 75 w 91"/>
                <a:gd name="T25" fmla="*/ 47 h 95"/>
                <a:gd name="T26" fmla="*/ 46 w 91"/>
                <a:gd name="T27" fmla="*/ 79 h 95"/>
                <a:gd name="T28" fmla="*/ 16 w 91"/>
                <a:gd name="T29" fmla="*/ 47 h 95"/>
                <a:gd name="T30" fmla="*/ 21 w 91"/>
                <a:gd name="T31" fmla="*/ 3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5">
                  <a:moveTo>
                    <a:pt x="46" y="95"/>
                  </a:moveTo>
                  <a:cubicBezTo>
                    <a:pt x="70" y="95"/>
                    <a:pt x="91" y="74"/>
                    <a:pt x="91" y="47"/>
                  </a:cubicBezTo>
                  <a:cubicBezTo>
                    <a:pt x="91" y="21"/>
                    <a:pt x="70" y="0"/>
                    <a:pt x="46" y="0"/>
                  </a:cubicBezTo>
                  <a:cubicBezTo>
                    <a:pt x="33" y="0"/>
                    <a:pt x="21" y="6"/>
                    <a:pt x="12" y="15"/>
                  </a:cubicBezTo>
                  <a:cubicBezTo>
                    <a:pt x="10" y="18"/>
                    <a:pt x="8" y="21"/>
                    <a:pt x="7" y="23"/>
                  </a:cubicBezTo>
                  <a:cubicBezTo>
                    <a:pt x="3" y="31"/>
                    <a:pt x="1" y="39"/>
                    <a:pt x="1" y="47"/>
                  </a:cubicBezTo>
                  <a:cubicBezTo>
                    <a:pt x="0" y="74"/>
                    <a:pt x="21" y="95"/>
                    <a:pt x="46" y="95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2" y="30"/>
                    <a:pt x="22" y="28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30" y="20"/>
                    <a:pt x="38" y="16"/>
                    <a:pt x="46" y="16"/>
                  </a:cubicBezTo>
                  <a:cubicBezTo>
                    <a:pt x="62" y="16"/>
                    <a:pt x="75" y="30"/>
                    <a:pt x="75" y="47"/>
                  </a:cubicBezTo>
                  <a:cubicBezTo>
                    <a:pt x="75" y="65"/>
                    <a:pt x="62" y="79"/>
                    <a:pt x="46" y="79"/>
                  </a:cubicBezTo>
                  <a:cubicBezTo>
                    <a:pt x="30" y="79"/>
                    <a:pt x="16" y="65"/>
                    <a:pt x="16" y="47"/>
                  </a:cubicBezTo>
                  <a:cubicBezTo>
                    <a:pt x="16" y="42"/>
                    <a:pt x="18" y="36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xmlns="" id="{79BE8D93-78D6-46C0-8A42-C2ED33A16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607" y="1960187"/>
              <a:ext cx="346075" cy="293688"/>
            </a:xfrm>
            <a:custGeom>
              <a:avLst/>
              <a:gdLst>
                <a:gd name="T0" fmla="*/ 160 w 160"/>
                <a:gd name="T1" fmla="*/ 126 h 136"/>
                <a:gd name="T2" fmla="*/ 158 w 160"/>
                <a:gd name="T3" fmla="*/ 27 h 136"/>
                <a:gd name="T4" fmla="*/ 151 w 160"/>
                <a:gd name="T5" fmla="*/ 11 h 136"/>
                <a:gd name="T6" fmla="*/ 123 w 160"/>
                <a:gd name="T7" fmla="*/ 0 h 136"/>
                <a:gd name="T8" fmla="*/ 106 w 160"/>
                <a:gd name="T9" fmla="*/ 0 h 136"/>
                <a:gd name="T10" fmla="*/ 95 w 160"/>
                <a:gd name="T11" fmla="*/ 60 h 136"/>
                <a:gd name="T12" fmla="*/ 92 w 160"/>
                <a:gd name="T13" fmla="*/ 26 h 136"/>
                <a:gd name="T14" fmla="*/ 97 w 160"/>
                <a:gd name="T15" fmla="*/ 16 h 136"/>
                <a:gd name="T16" fmla="*/ 89 w 160"/>
                <a:gd name="T17" fmla="*/ 1 h 136"/>
                <a:gd name="T18" fmla="*/ 71 w 160"/>
                <a:gd name="T19" fmla="*/ 1 h 136"/>
                <a:gd name="T20" fmla="*/ 62 w 160"/>
                <a:gd name="T21" fmla="*/ 16 h 136"/>
                <a:gd name="T22" fmla="*/ 68 w 160"/>
                <a:gd name="T23" fmla="*/ 26 h 136"/>
                <a:gd name="T24" fmla="*/ 64 w 160"/>
                <a:gd name="T25" fmla="*/ 62 h 136"/>
                <a:gd name="T26" fmla="*/ 52 w 160"/>
                <a:gd name="T27" fmla="*/ 0 h 136"/>
                <a:gd name="T28" fmla="*/ 35 w 160"/>
                <a:gd name="T29" fmla="*/ 0 h 136"/>
                <a:gd name="T30" fmla="*/ 0 w 160"/>
                <a:gd name="T31" fmla="*/ 27 h 136"/>
                <a:gd name="T32" fmla="*/ 0 w 160"/>
                <a:gd name="T33" fmla="*/ 134 h 136"/>
                <a:gd name="T34" fmla="*/ 159 w 160"/>
                <a:gd name="T35" fmla="*/ 136 h 136"/>
                <a:gd name="T36" fmla="*/ 160 w 160"/>
                <a:gd name="T37" fmla="*/ 126 h 136"/>
                <a:gd name="T38" fmla="*/ 80 w 160"/>
                <a:gd name="T39" fmla="*/ 64 h 136"/>
                <a:gd name="T40" fmla="*/ 80 w 160"/>
                <a:gd name="T41" fmla="*/ 72 h 136"/>
                <a:gd name="T42" fmla="*/ 80 w 160"/>
                <a:gd name="T43" fmla="*/ 73 h 136"/>
                <a:gd name="T44" fmla="*/ 78 w 160"/>
                <a:gd name="T45" fmla="*/ 72 h 136"/>
                <a:gd name="T46" fmla="*/ 80 w 160"/>
                <a:gd name="T47" fmla="*/ 64 h 136"/>
                <a:gd name="T48" fmla="*/ 16 w 160"/>
                <a:gd name="T49" fmla="*/ 117 h 136"/>
                <a:gd name="T50" fmla="*/ 16 w 160"/>
                <a:gd name="T51" fmla="*/ 27 h 136"/>
                <a:gd name="T52" fmla="*/ 35 w 160"/>
                <a:gd name="T53" fmla="*/ 16 h 136"/>
                <a:gd name="T54" fmla="*/ 39 w 160"/>
                <a:gd name="T55" fmla="*/ 16 h 136"/>
                <a:gd name="T56" fmla="*/ 54 w 160"/>
                <a:gd name="T57" fmla="*/ 96 h 136"/>
                <a:gd name="T58" fmla="*/ 80 w 160"/>
                <a:gd name="T59" fmla="*/ 96 h 136"/>
                <a:gd name="T60" fmla="*/ 80 w 160"/>
                <a:gd name="T61" fmla="*/ 96 h 136"/>
                <a:gd name="T62" fmla="*/ 80 w 160"/>
                <a:gd name="T63" fmla="*/ 96 h 136"/>
                <a:gd name="T64" fmla="*/ 105 w 160"/>
                <a:gd name="T65" fmla="*/ 96 h 136"/>
                <a:gd name="T66" fmla="*/ 119 w 160"/>
                <a:gd name="T67" fmla="*/ 16 h 136"/>
                <a:gd name="T68" fmla="*/ 122 w 160"/>
                <a:gd name="T69" fmla="*/ 16 h 136"/>
                <a:gd name="T70" fmla="*/ 140 w 160"/>
                <a:gd name="T71" fmla="*/ 22 h 136"/>
                <a:gd name="T72" fmla="*/ 142 w 160"/>
                <a:gd name="T73" fmla="*/ 27 h 136"/>
                <a:gd name="T74" fmla="*/ 142 w 160"/>
                <a:gd name="T75" fmla="*/ 27 h 136"/>
                <a:gd name="T76" fmla="*/ 143 w 160"/>
                <a:gd name="T77" fmla="*/ 119 h 136"/>
                <a:gd name="T78" fmla="*/ 16 w 160"/>
                <a:gd name="T79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136">
                  <a:moveTo>
                    <a:pt x="160" y="126"/>
                  </a:moveTo>
                  <a:cubicBezTo>
                    <a:pt x="160" y="126"/>
                    <a:pt x="158" y="54"/>
                    <a:pt x="158" y="27"/>
                  </a:cubicBezTo>
                  <a:cubicBezTo>
                    <a:pt x="158" y="21"/>
                    <a:pt x="156" y="16"/>
                    <a:pt x="151" y="11"/>
                  </a:cubicBezTo>
                  <a:cubicBezTo>
                    <a:pt x="144" y="4"/>
                    <a:pt x="133" y="0"/>
                    <a:pt x="123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8" y="0"/>
                    <a:pt x="0" y="11"/>
                    <a:pt x="0" y="2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59" y="136"/>
                    <a:pt x="159" y="136"/>
                    <a:pt x="159" y="136"/>
                  </a:cubicBezTo>
                  <a:lnTo>
                    <a:pt x="160" y="126"/>
                  </a:lnTo>
                  <a:close/>
                  <a:moveTo>
                    <a:pt x="80" y="64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8" y="72"/>
                    <a:pt x="78" y="72"/>
                    <a:pt x="78" y="72"/>
                  </a:cubicBezTo>
                  <a:lnTo>
                    <a:pt x="80" y="64"/>
                  </a:lnTo>
                  <a:close/>
                  <a:moveTo>
                    <a:pt x="16" y="11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2"/>
                    <a:pt x="26" y="16"/>
                    <a:pt x="3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8" y="16"/>
                    <a:pt x="136" y="18"/>
                    <a:pt x="140" y="22"/>
                  </a:cubicBezTo>
                  <a:cubicBezTo>
                    <a:pt x="140" y="23"/>
                    <a:pt x="142" y="25"/>
                    <a:pt x="14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48"/>
                    <a:pt x="143" y="99"/>
                    <a:pt x="143" y="119"/>
                  </a:cubicBezTo>
                  <a:lnTo>
                    <a:pt x="16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xmlns="" id="{5AEA70A5-93AF-42D2-BF04-9A5BC26CD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5632" y="1723650"/>
              <a:ext cx="195263" cy="206375"/>
            </a:xfrm>
            <a:custGeom>
              <a:avLst/>
              <a:gdLst>
                <a:gd name="T0" fmla="*/ 45 w 90"/>
                <a:gd name="T1" fmla="*/ 95 h 95"/>
                <a:gd name="T2" fmla="*/ 90 w 90"/>
                <a:gd name="T3" fmla="*/ 47 h 95"/>
                <a:gd name="T4" fmla="*/ 45 w 90"/>
                <a:gd name="T5" fmla="*/ 0 h 95"/>
                <a:gd name="T6" fmla="*/ 12 w 90"/>
                <a:gd name="T7" fmla="*/ 15 h 95"/>
                <a:gd name="T8" fmla="*/ 6 w 90"/>
                <a:gd name="T9" fmla="*/ 23 h 95"/>
                <a:gd name="T10" fmla="*/ 0 w 90"/>
                <a:gd name="T11" fmla="*/ 47 h 95"/>
                <a:gd name="T12" fmla="*/ 45 w 90"/>
                <a:gd name="T13" fmla="*/ 95 h 95"/>
                <a:gd name="T14" fmla="*/ 20 w 90"/>
                <a:gd name="T15" fmla="*/ 31 h 95"/>
                <a:gd name="T16" fmla="*/ 21 w 90"/>
                <a:gd name="T17" fmla="*/ 31 h 95"/>
                <a:gd name="T18" fmla="*/ 24 w 90"/>
                <a:gd name="T19" fmla="*/ 27 h 95"/>
                <a:gd name="T20" fmla="*/ 24 w 90"/>
                <a:gd name="T21" fmla="*/ 26 h 95"/>
                <a:gd name="T22" fmla="*/ 45 w 90"/>
                <a:gd name="T23" fmla="*/ 16 h 95"/>
                <a:gd name="T24" fmla="*/ 74 w 90"/>
                <a:gd name="T25" fmla="*/ 47 h 95"/>
                <a:gd name="T26" fmla="*/ 45 w 90"/>
                <a:gd name="T27" fmla="*/ 79 h 95"/>
                <a:gd name="T28" fmla="*/ 16 w 90"/>
                <a:gd name="T29" fmla="*/ 47 h 95"/>
                <a:gd name="T30" fmla="*/ 20 w 90"/>
                <a:gd name="T31" fmla="*/ 3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95">
                  <a:moveTo>
                    <a:pt x="45" y="95"/>
                  </a:moveTo>
                  <a:cubicBezTo>
                    <a:pt x="70" y="95"/>
                    <a:pt x="90" y="74"/>
                    <a:pt x="90" y="47"/>
                  </a:cubicBezTo>
                  <a:cubicBezTo>
                    <a:pt x="90" y="21"/>
                    <a:pt x="70" y="0"/>
                    <a:pt x="45" y="0"/>
                  </a:cubicBezTo>
                  <a:cubicBezTo>
                    <a:pt x="32" y="0"/>
                    <a:pt x="20" y="6"/>
                    <a:pt x="12" y="15"/>
                  </a:cubicBezTo>
                  <a:cubicBezTo>
                    <a:pt x="10" y="18"/>
                    <a:pt x="8" y="21"/>
                    <a:pt x="6" y="23"/>
                  </a:cubicBezTo>
                  <a:cubicBezTo>
                    <a:pt x="2" y="31"/>
                    <a:pt x="0" y="39"/>
                    <a:pt x="0" y="47"/>
                  </a:cubicBezTo>
                  <a:cubicBezTo>
                    <a:pt x="0" y="74"/>
                    <a:pt x="20" y="95"/>
                    <a:pt x="45" y="95"/>
                  </a:cubicBezTo>
                  <a:close/>
                  <a:moveTo>
                    <a:pt x="20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8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30" y="20"/>
                    <a:pt x="37" y="16"/>
                    <a:pt x="45" y="16"/>
                  </a:cubicBezTo>
                  <a:cubicBezTo>
                    <a:pt x="61" y="16"/>
                    <a:pt x="74" y="30"/>
                    <a:pt x="74" y="47"/>
                  </a:cubicBezTo>
                  <a:cubicBezTo>
                    <a:pt x="74" y="65"/>
                    <a:pt x="61" y="79"/>
                    <a:pt x="45" y="79"/>
                  </a:cubicBezTo>
                  <a:cubicBezTo>
                    <a:pt x="29" y="79"/>
                    <a:pt x="16" y="65"/>
                    <a:pt x="16" y="47"/>
                  </a:cubicBezTo>
                  <a:cubicBezTo>
                    <a:pt x="16" y="42"/>
                    <a:pt x="18" y="36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xmlns="" id="{B31B6E04-E2BA-4AA7-9819-EDC92BDE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982" y="1850650"/>
              <a:ext cx="100013" cy="92075"/>
            </a:xfrm>
            <a:custGeom>
              <a:avLst/>
              <a:gdLst>
                <a:gd name="T0" fmla="*/ 0 w 63"/>
                <a:gd name="T1" fmla="*/ 40 h 58"/>
                <a:gd name="T2" fmla="*/ 49 w 63"/>
                <a:gd name="T3" fmla="*/ 0 h 58"/>
                <a:gd name="T4" fmla="*/ 63 w 63"/>
                <a:gd name="T5" fmla="*/ 17 h 58"/>
                <a:gd name="T6" fmla="*/ 14 w 63"/>
                <a:gd name="T7" fmla="*/ 58 h 58"/>
                <a:gd name="T8" fmla="*/ 0 w 63"/>
                <a:gd name="T9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0"/>
                  </a:moveTo>
                  <a:lnTo>
                    <a:pt x="49" y="0"/>
                  </a:lnTo>
                  <a:lnTo>
                    <a:pt x="63" y="17"/>
                  </a:lnTo>
                  <a:lnTo>
                    <a:pt x="14" y="58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xmlns="" id="{6474B76A-5A2F-4FAD-AF8D-00BE5969E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845" y="1850650"/>
              <a:ext cx="100013" cy="92075"/>
            </a:xfrm>
            <a:custGeom>
              <a:avLst/>
              <a:gdLst>
                <a:gd name="T0" fmla="*/ 0 w 63"/>
                <a:gd name="T1" fmla="*/ 17 h 58"/>
                <a:gd name="T2" fmla="*/ 14 w 63"/>
                <a:gd name="T3" fmla="*/ 0 h 58"/>
                <a:gd name="T4" fmla="*/ 63 w 63"/>
                <a:gd name="T5" fmla="*/ 40 h 58"/>
                <a:gd name="T6" fmla="*/ 48 w 63"/>
                <a:gd name="T7" fmla="*/ 58 h 58"/>
                <a:gd name="T8" fmla="*/ 0 w 63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17"/>
                  </a:moveTo>
                  <a:lnTo>
                    <a:pt x="14" y="0"/>
                  </a:lnTo>
                  <a:lnTo>
                    <a:pt x="63" y="40"/>
                  </a:lnTo>
                  <a:lnTo>
                    <a:pt x="48" y="58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6">
              <a:extLst>
                <a:ext uri="{FF2B5EF4-FFF2-40B4-BE49-F238E27FC236}">
                  <a16:creationId xmlns:a16="http://schemas.microsoft.com/office/drawing/2014/main" xmlns="" id="{F929A840-412A-45FD-B8EA-8FE6CD12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757" y="2115762"/>
              <a:ext cx="29368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Freeform 50">
            <a:extLst>
              <a:ext uri="{FF2B5EF4-FFF2-40B4-BE49-F238E27FC236}">
                <a16:creationId xmlns:a16="http://schemas.microsoft.com/office/drawing/2014/main" xmlns="" id="{2D7FBC51-1EA2-4D3D-9108-5D80A317175E}"/>
              </a:ext>
            </a:extLst>
          </p:cNvPr>
          <p:cNvSpPr>
            <a:spLocks noEditPoints="1"/>
          </p:cNvSpPr>
          <p:nvPr/>
        </p:nvSpPr>
        <p:spPr bwMode="auto">
          <a:xfrm>
            <a:off x="2242678" y="2821136"/>
            <a:ext cx="656363" cy="654285"/>
          </a:xfrm>
          <a:custGeom>
            <a:avLst/>
            <a:gdLst>
              <a:gd name="T0" fmla="*/ 115 w 230"/>
              <a:gd name="T1" fmla="*/ 0 h 230"/>
              <a:gd name="T2" fmla="*/ 115 w 230"/>
              <a:gd name="T3" fmla="*/ 13 h 230"/>
              <a:gd name="T4" fmla="*/ 115 w 230"/>
              <a:gd name="T5" fmla="*/ 13 h 230"/>
              <a:gd name="T6" fmla="*/ 115 w 230"/>
              <a:gd name="T7" fmla="*/ 217 h 230"/>
              <a:gd name="T8" fmla="*/ 51 w 230"/>
              <a:gd name="T9" fmla="*/ 35 h 230"/>
              <a:gd name="T10" fmla="*/ 51 w 230"/>
              <a:gd name="T11" fmla="*/ 45 h 230"/>
              <a:gd name="T12" fmla="*/ 64 w 230"/>
              <a:gd name="T13" fmla="*/ 45 h 230"/>
              <a:gd name="T14" fmla="*/ 64 w 230"/>
              <a:gd name="T15" fmla="*/ 45 h 230"/>
              <a:gd name="T16" fmla="*/ 57 w 230"/>
              <a:gd name="T17" fmla="*/ 13 h 230"/>
              <a:gd name="T18" fmla="*/ 32 w 230"/>
              <a:gd name="T19" fmla="*/ 13 h 230"/>
              <a:gd name="T20" fmla="*/ 32 w 230"/>
              <a:gd name="T21" fmla="*/ 25 h 230"/>
              <a:gd name="T22" fmla="*/ 43 w 230"/>
              <a:gd name="T23" fmla="*/ 25 h 230"/>
              <a:gd name="T24" fmla="*/ 115 w 230"/>
              <a:gd name="T25" fmla="*/ 230 h 230"/>
              <a:gd name="T26" fmla="*/ 115 w 230"/>
              <a:gd name="T27" fmla="*/ 0 h 230"/>
              <a:gd name="T28" fmla="*/ 45 w 230"/>
              <a:gd name="T29" fmla="*/ 115 h 230"/>
              <a:gd name="T30" fmla="*/ 185 w 230"/>
              <a:gd name="T31" fmla="*/ 115 h 230"/>
              <a:gd name="T32" fmla="*/ 115 w 230"/>
              <a:gd name="T33" fmla="*/ 57 h 230"/>
              <a:gd name="T34" fmla="*/ 115 w 230"/>
              <a:gd name="T35" fmla="*/ 173 h 230"/>
              <a:gd name="T36" fmla="*/ 115 w 230"/>
              <a:gd name="T37" fmla="*/ 57 h 230"/>
              <a:gd name="T38" fmla="*/ 109 w 230"/>
              <a:gd name="T39" fmla="*/ 77 h 230"/>
              <a:gd name="T40" fmla="*/ 109 w 230"/>
              <a:gd name="T41" fmla="*/ 77 h 230"/>
              <a:gd name="T42" fmla="*/ 101 w 230"/>
              <a:gd name="T43" fmla="*/ 89 h 230"/>
              <a:gd name="T44" fmla="*/ 100 w 230"/>
              <a:gd name="T45" fmla="*/ 117 h 230"/>
              <a:gd name="T46" fmla="*/ 109 w 230"/>
              <a:gd name="T47" fmla="*/ 132 h 230"/>
              <a:gd name="T48" fmla="*/ 99 w 230"/>
              <a:gd name="T49" fmla="*/ 127 h 230"/>
              <a:gd name="T50" fmla="*/ 94 w 230"/>
              <a:gd name="T51" fmla="*/ 137 h 230"/>
              <a:gd name="T52" fmla="*/ 109 w 230"/>
              <a:gd name="T53" fmla="*/ 145 h 230"/>
              <a:gd name="T54" fmla="*/ 109 w 230"/>
              <a:gd name="T55" fmla="*/ 153 h 230"/>
              <a:gd name="T56" fmla="*/ 121 w 230"/>
              <a:gd name="T57" fmla="*/ 153 h 230"/>
              <a:gd name="T58" fmla="*/ 121 w 230"/>
              <a:gd name="T59" fmla="*/ 153 h 230"/>
              <a:gd name="T60" fmla="*/ 129 w 230"/>
              <a:gd name="T61" fmla="*/ 141 h 230"/>
              <a:gd name="T62" fmla="*/ 130 w 230"/>
              <a:gd name="T63" fmla="*/ 113 h 230"/>
              <a:gd name="T64" fmla="*/ 121 w 230"/>
              <a:gd name="T65" fmla="*/ 98 h 230"/>
              <a:gd name="T66" fmla="*/ 131 w 230"/>
              <a:gd name="T67" fmla="*/ 103 h 230"/>
              <a:gd name="T68" fmla="*/ 136 w 230"/>
              <a:gd name="T69" fmla="*/ 93 h 230"/>
              <a:gd name="T70" fmla="*/ 121 w 230"/>
              <a:gd name="T71" fmla="*/ 85 h 230"/>
              <a:gd name="T72" fmla="*/ 121 w 230"/>
              <a:gd name="T73" fmla="*/ 77 h 230"/>
              <a:gd name="T74" fmla="*/ 115 w 230"/>
              <a:gd name="T75" fmla="*/ 70 h 230"/>
              <a:gd name="T76" fmla="*/ 109 w 230"/>
              <a:gd name="T77" fmla="*/ 107 h 230"/>
              <a:gd name="T78" fmla="*/ 106 w 230"/>
              <a:gd name="T79" fmla="*/ 103 h 230"/>
              <a:gd name="T80" fmla="*/ 109 w 230"/>
              <a:gd name="T81" fmla="*/ 99 h 230"/>
              <a:gd name="T82" fmla="*/ 122 w 230"/>
              <a:gd name="T83" fmla="*/ 124 h 230"/>
              <a:gd name="T84" fmla="*/ 122 w 230"/>
              <a:gd name="T85" fmla="*/ 130 h 230"/>
              <a:gd name="T86" fmla="*/ 121 w 230"/>
              <a:gd name="T87" fmla="*/ 12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0" h="230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1" y="0"/>
                  <a:pt x="109" y="3"/>
                  <a:pt x="109" y="6"/>
                </a:cubicBezTo>
                <a:cubicBezTo>
                  <a:pt x="109" y="10"/>
                  <a:pt x="111" y="13"/>
                  <a:pt x="115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72" y="13"/>
                  <a:pt x="217" y="58"/>
                  <a:pt x="217" y="115"/>
                </a:cubicBezTo>
                <a:cubicBezTo>
                  <a:pt x="217" y="172"/>
                  <a:pt x="172" y="217"/>
                  <a:pt x="115" y="217"/>
                </a:cubicBezTo>
                <a:cubicBezTo>
                  <a:pt x="58" y="217"/>
                  <a:pt x="13" y="172"/>
                  <a:pt x="13" y="115"/>
                </a:cubicBezTo>
                <a:cubicBezTo>
                  <a:pt x="13" y="83"/>
                  <a:pt x="28" y="54"/>
                  <a:pt x="51" y="3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8"/>
                  <a:pt x="54" y="51"/>
                  <a:pt x="57" y="51"/>
                </a:cubicBezTo>
                <a:cubicBezTo>
                  <a:pt x="61" y="51"/>
                  <a:pt x="64" y="48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5"/>
                  <a:pt x="61" y="13"/>
                  <a:pt x="57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28" y="13"/>
                  <a:pt x="25" y="15"/>
                  <a:pt x="25" y="19"/>
                </a:cubicBezTo>
                <a:cubicBezTo>
                  <a:pt x="25" y="23"/>
                  <a:pt x="28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17" y="47"/>
                  <a:pt x="0" y="79"/>
                  <a:pt x="0" y="115"/>
                </a:cubicBezTo>
                <a:cubicBezTo>
                  <a:pt x="0" y="179"/>
                  <a:pt x="51" y="230"/>
                  <a:pt x="115" y="230"/>
                </a:cubicBezTo>
                <a:cubicBezTo>
                  <a:pt x="179" y="230"/>
                  <a:pt x="230" y="179"/>
                  <a:pt x="230" y="115"/>
                </a:cubicBezTo>
                <a:cubicBezTo>
                  <a:pt x="230" y="51"/>
                  <a:pt x="179" y="0"/>
                  <a:pt x="115" y="0"/>
                </a:cubicBezTo>
                <a:close/>
                <a:moveTo>
                  <a:pt x="115" y="45"/>
                </a:moveTo>
                <a:cubicBezTo>
                  <a:pt x="76" y="45"/>
                  <a:pt x="45" y="76"/>
                  <a:pt x="45" y="115"/>
                </a:cubicBezTo>
                <a:cubicBezTo>
                  <a:pt x="45" y="154"/>
                  <a:pt x="76" y="185"/>
                  <a:pt x="115" y="185"/>
                </a:cubicBezTo>
                <a:cubicBezTo>
                  <a:pt x="154" y="185"/>
                  <a:pt x="185" y="154"/>
                  <a:pt x="185" y="115"/>
                </a:cubicBezTo>
                <a:cubicBezTo>
                  <a:pt x="185" y="76"/>
                  <a:pt x="154" y="45"/>
                  <a:pt x="115" y="45"/>
                </a:cubicBezTo>
                <a:close/>
                <a:moveTo>
                  <a:pt x="115" y="57"/>
                </a:moveTo>
                <a:cubicBezTo>
                  <a:pt x="147" y="57"/>
                  <a:pt x="173" y="83"/>
                  <a:pt x="173" y="115"/>
                </a:cubicBezTo>
                <a:cubicBezTo>
                  <a:pt x="173" y="147"/>
                  <a:pt x="147" y="173"/>
                  <a:pt x="115" y="173"/>
                </a:cubicBezTo>
                <a:cubicBezTo>
                  <a:pt x="83" y="173"/>
                  <a:pt x="57" y="147"/>
                  <a:pt x="57" y="115"/>
                </a:cubicBezTo>
                <a:cubicBezTo>
                  <a:pt x="57" y="83"/>
                  <a:pt x="83" y="57"/>
                  <a:pt x="115" y="57"/>
                </a:cubicBezTo>
                <a:close/>
                <a:moveTo>
                  <a:pt x="115" y="70"/>
                </a:moveTo>
                <a:cubicBezTo>
                  <a:pt x="111" y="70"/>
                  <a:pt x="109" y="73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6" y="86"/>
                  <a:pt x="103" y="88"/>
                  <a:pt x="101" y="89"/>
                </a:cubicBezTo>
                <a:cubicBezTo>
                  <a:pt x="96" y="92"/>
                  <a:pt x="93" y="97"/>
                  <a:pt x="93" y="103"/>
                </a:cubicBezTo>
                <a:cubicBezTo>
                  <a:pt x="93" y="109"/>
                  <a:pt x="96" y="114"/>
                  <a:pt x="100" y="117"/>
                </a:cubicBezTo>
                <a:cubicBezTo>
                  <a:pt x="103" y="118"/>
                  <a:pt x="106" y="120"/>
                  <a:pt x="109" y="121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7" y="131"/>
                  <a:pt x="105" y="130"/>
                  <a:pt x="104" y="129"/>
                </a:cubicBezTo>
                <a:cubicBezTo>
                  <a:pt x="103" y="128"/>
                  <a:pt x="101" y="127"/>
                  <a:pt x="99" y="127"/>
                </a:cubicBezTo>
                <a:cubicBezTo>
                  <a:pt x="96" y="127"/>
                  <a:pt x="93" y="130"/>
                  <a:pt x="93" y="133"/>
                </a:cubicBezTo>
                <a:cubicBezTo>
                  <a:pt x="93" y="135"/>
                  <a:pt x="93" y="136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8" y="141"/>
                  <a:pt x="103" y="144"/>
                  <a:pt x="109" y="145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11" y="160"/>
                  <a:pt x="115" y="160"/>
                </a:cubicBezTo>
                <a:cubicBezTo>
                  <a:pt x="119" y="160"/>
                  <a:pt x="121" y="157"/>
                  <a:pt x="121" y="153"/>
                </a:cubicBezTo>
                <a:cubicBezTo>
                  <a:pt x="121" y="153"/>
                  <a:pt x="121" y="153"/>
                  <a:pt x="121" y="153"/>
                </a:cubicBezTo>
                <a:cubicBezTo>
                  <a:pt x="121" y="153"/>
                  <a:pt x="121" y="153"/>
                  <a:pt x="121" y="153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4" y="144"/>
                  <a:pt x="127" y="142"/>
                  <a:pt x="129" y="141"/>
                </a:cubicBezTo>
                <a:cubicBezTo>
                  <a:pt x="134" y="138"/>
                  <a:pt x="137" y="133"/>
                  <a:pt x="137" y="127"/>
                </a:cubicBezTo>
                <a:cubicBezTo>
                  <a:pt x="137" y="121"/>
                  <a:pt x="134" y="116"/>
                  <a:pt x="130" y="113"/>
                </a:cubicBezTo>
                <a:cubicBezTo>
                  <a:pt x="127" y="112"/>
                  <a:pt x="124" y="110"/>
                  <a:pt x="121" y="109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3" y="99"/>
                  <a:pt x="125" y="100"/>
                  <a:pt x="126" y="101"/>
                </a:cubicBezTo>
                <a:cubicBezTo>
                  <a:pt x="127" y="102"/>
                  <a:pt x="129" y="103"/>
                  <a:pt x="131" y="103"/>
                </a:cubicBezTo>
                <a:cubicBezTo>
                  <a:pt x="134" y="103"/>
                  <a:pt x="137" y="100"/>
                  <a:pt x="137" y="97"/>
                </a:cubicBezTo>
                <a:cubicBezTo>
                  <a:pt x="137" y="95"/>
                  <a:pt x="137" y="94"/>
                  <a:pt x="136" y="93"/>
                </a:cubicBezTo>
                <a:cubicBezTo>
                  <a:pt x="136" y="93"/>
                  <a:pt x="136" y="93"/>
                  <a:pt x="136" y="93"/>
                </a:cubicBezTo>
                <a:cubicBezTo>
                  <a:pt x="132" y="89"/>
                  <a:pt x="127" y="86"/>
                  <a:pt x="121" y="85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1" y="73"/>
                  <a:pt x="119" y="70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lose/>
                <a:moveTo>
                  <a:pt x="109" y="99"/>
                </a:moveTo>
                <a:cubicBezTo>
                  <a:pt x="109" y="107"/>
                  <a:pt x="109" y="107"/>
                  <a:pt x="109" y="107"/>
                </a:cubicBezTo>
                <a:cubicBezTo>
                  <a:pt x="108" y="107"/>
                  <a:pt x="108" y="106"/>
                  <a:pt x="108" y="106"/>
                </a:cubicBezTo>
                <a:cubicBezTo>
                  <a:pt x="106" y="105"/>
                  <a:pt x="106" y="104"/>
                  <a:pt x="106" y="103"/>
                </a:cubicBezTo>
                <a:cubicBezTo>
                  <a:pt x="106" y="102"/>
                  <a:pt x="106" y="101"/>
                  <a:pt x="108" y="100"/>
                </a:cubicBezTo>
                <a:cubicBezTo>
                  <a:pt x="108" y="100"/>
                  <a:pt x="108" y="99"/>
                  <a:pt x="109" y="99"/>
                </a:cubicBezTo>
                <a:close/>
                <a:moveTo>
                  <a:pt x="121" y="123"/>
                </a:moveTo>
                <a:cubicBezTo>
                  <a:pt x="122" y="123"/>
                  <a:pt x="122" y="124"/>
                  <a:pt x="122" y="124"/>
                </a:cubicBezTo>
                <a:cubicBezTo>
                  <a:pt x="124" y="125"/>
                  <a:pt x="124" y="126"/>
                  <a:pt x="124" y="127"/>
                </a:cubicBezTo>
                <a:cubicBezTo>
                  <a:pt x="124" y="128"/>
                  <a:pt x="124" y="129"/>
                  <a:pt x="122" y="130"/>
                </a:cubicBezTo>
                <a:cubicBezTo>
                  <a:pt x="122" y="130"/>
                  <a:pt x="122" y="131"/>
                  <a:pt x="121" y="131"/>
                </a:cubicBezTo>
                <a:cubicBezTo>
                  <a:pt x="121" y="123"/>
                  <a:pt x="121" y="123"/>
                  <a:pt x="121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F248BD-5995-47E5-9B43-91A0D85A1AA9}"/>
              </a:ext>
            </a:extLst>
          </p:cNvPr>
          <p:cNvSpPr/>
          <p:nvPr/>
        </p:nvSpPr>
        <p:spPr>
          <a:xfrm>
            <a:off x="4762500" y="705823"/>
            <a:ext cx="6232525" cy="3322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Si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90%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de la performance provient de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l’allocation d’actifs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pourquoi ne pas passer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90%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de son temps à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sa construction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23973-B819-4754-8D9A-735D1162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280" y="2463264"/>
            <a:ext cx="5511120" cy="40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8F03DE-D51C-429E-ABBF-9883B66E59B7}"/>
              </a:ext>
            </a:extLst>
          </p:cNvPr>
          <p:cNvSpPr/>
          <p:nvPr/>
        </p:nvSpPr>
        <p:spPr>
          <a:xfrm>
            <a:off x="1390650" y="0"/>
            <a:ext cx="3343275" cy="6858000"/>
          </a:xfrm>
          <a:prstGeom prst="rect">
            <a:avLst/>
          </a:prstGeom>
          <a:gradFill flip="none" rotWithShape="1">
            <a:gsLst>
              <a:gs pos="0">
                <a:srgbClr val="343669">
                  <a:shade val="30000"/>
                  <a:satMod val="115000"/>
                </a:srgbClr>
              </a:gs>
              <a:gs pos="50000">
                <a:srgbClr val="343669">
                  <a:shade val="67500"/>
                  <a:satMod val="115000"/>
                </a:srgbClr>
              </a:gs>
              <a:gs pos="100000">
                <a:srgbClr val="3436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0F74E1-9E28-4543-B714-0C14CF536DDB}"/>
              </a:ext>
            </a:extLst>
          </p:cNvPr>
          <p:cNvSpPr/>
          <p:nvPr/>
        </p:nvSpPr>
        <p:spPr>
          <a:xfrm>
            <a:off x="5075383" y="2474383"/>
            <a:ext cx="5921168" cy="15960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L’Allocation AGEAS-ETFinances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9E8464-B98B-4A03-B03B-0C630E8159F7}"/>
              </a:ext>
            </a:extLst>
          </p:cNvPr>
          <p:cNvSpPr/>
          <p:nvPr/>
        </p:nvSpPr>
        <p:spPr>
          <a:xfrm>
            <a:off x="1170419" y="0"/>
            <a:ext cx="125096" cy="6858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12D3F72-0C30-4C34-ACD8-39EA6B3188F3}"/>
              </a:ext>
            </a:extLst>
          </p:cNvPr>
          <p:cNvCxnSpPr>
            <a:cxnSpLocks/>
          </p:cNvCxnSpPr>
          <p:nvPr/>
        </p:nvCxnSpPr>
        <p:spPr>
          <a:xfrm flipH="1">
            <a:off x="3028950" y="0"/>
            <a:ext cx="33339" cy="6972300"/>
          </a:xfrm>
          <a:prstGeom prst="line">
            <a:avLst/>
          </a:prstGeom>
          <a:ln w="1905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5691933C-B26E-4859-844B-4D63630279F8}"/>
              </a:ext>
            </a:extLst>
          </p:cNvPr>
          <p:cNvSpPr/>
          <p:nvPr/>
        </p:nvSpPr>
        <p:spPr>
          <a:xfrm>
            <a:off x="2015393" y="2526506"/>
            <a:ext cx="2093786" cy="180498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B7F68C-5F2D-45C9-BA70-57E991B9067A}"/>
              </a:ext>
            </a:extLst>
          </p:cNvPr>
          <p:cNvSpPr/>
          <p:nvPr/>
        </p:nvSpPr>
        <p:spPr>
          <a:xfrm>
            <a:off x="2649352" y="2705725"/>
            <a:ext cx="8258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solidFill>
                  <a:srgbClr val="34366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2</a:t>
            </a:r>
            <a:endParaRPr lang="en-US" sz="8800" dirty="0">
              <a:solidFill>
                <a:srgbClr val="343669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1558B222-0EA6-43F0-B714-9A68A92120A3}"/>
              </a:ext>
            </a:extLst>
          </p:cNvPr>
          <p:cNvSpPr/>
          <p:nvPr/>
        </p:nvSpPr>
        <p:spPr>
          <a:xfrm>
            <a:off x="2107927" y="2606278"/>
            <a:ext cx="1908715" cy="1645444"/>
          </a:xfrm>
          <a:prstGeom prst="hexagon">
            <a:avLst/>
          </a:prstGeom>
          <a:noFill/>
          <a:ln w="19050">
            <a:solidFill>
              <a:srgbClr val="3436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xmlns="" id="{0CDA23FB-E258-4E95-A5B1-6933F1A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216139"/>
            <a:ext cx="9446206" cy="699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RESULTATS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ndez-vous ETFinances 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Rendez-vous ETFinances n1</Template>
  <TotalTime>1512</TotalTime>
  <Words>294</Words>
  <Application>Microsoft Office PowerPoint</Application>
  <PresentationFormat>Personnalisé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Rendez-vous ETFinances n1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RAISONS MAJEURES</vt:lpstr>
      <vt:lpstr>Présentation PowerPoint</vt:lpstr>
      <vt:lpstr>Présentation PowerPoint</vt:lpstr>
      <vt:lpstr>RESULTATS</vt:lpstr>
      <vt:lpstr>CARACTERISTIQUES</vt:lpstr>
      <vt:lpstr>RESULTATS</vt:lpstr>
      <vt:lpstr>ALLOCATION REACTIVE</vt:lpstr>
      <vt:lpstr>PERFORMANCES</vt:lpstr>
      <vt:lpstr>CLASSEMENTS</vt:lpstr>
      <vt:lpstr>CLASSEMENTS</vt:lpstr>
      <vt:lpstr>CLASSEMENTS</vt:lpstr>
      <vt:lpstr>GESTION ACTIVE DE PRODUITS PASSIFS</vt:lpstr>
      <vt:lpstr>ALLOCATION REACTIVE</vt:lpstr>
      <vt:lpstr>ALLOCATION REACTIVE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Bureau RY</dc:creator>
  <cp:lastModifiedBy>Bureau RY</cp:lastModifiedBy>
  <cp:revision>18</cp:revision>
  <dcterms:created xsi:type="dcterms:W3CDTF">2020-06-04T15:01:38Z</dcterms:created>
  <dcterms:modified xsi:type="dcterms:W3CDTF">2020-06-05T16:25:00Z</dcterms:modified>
</cp:coreProperties>
</file>